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4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</p:sldIdLst>
  <p:sldSz cx="13004800" cy="9753600"/>
  <p:notesSz cx="13004800" cy="9753600"/>
  <p:embeddedFontLst>
    <p:embeddedFont>
      <p:font typeface="Roboto Light" panose="02000000000000000000" pitchFamily="2" charset="0"/>
      <p:regular r:id="rId21"/>
      <p:bold r:id="rId22"/>
      <p:italic r:id="rId23"/>
      <p:boldItalic r:id="rId24"/>
    </p:embeddedFont>
    <p:embeddedFont>
      <p:font typeface="Schibsted Grotesk" panose="020B0604020202020204" charset="0"/>
      <p:regular r:id="rId25"/>
      <p:bold r:id="rId26"/>
      <p:italic r:id="rId27"/>
      <p:boldItalic r:id="rId28"/>
    </p:embeddedFont>
    <p:embeddedFont>
      <p:font typeface="Schibsted Grotesk Medium" panose="020B0604020202020204" charset="0"/>
      <p:regular r:id="rId29"/>
      <p:bold r:id="rId30"/>
      <p:italic r:id="rId31"/>
      <p:boldItalic r:id="rId32"/>
    </p:embeddedFont>
    <p:embeddedFont>
      <p:font typeface="Schibsted Grotesk SemiBold" panose="020B0604020202020204" charset="0"/>
      <p:regular r:id="rId33"/>
      <p:bold r:id="rId34"/>
      <p:italic r:id="rId35"/>
      <p:bold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3E3E1"/>
    <a:srgbClr val="1B211F"/>
    <a:srgbClr val="F0F0EE"/>
    <a:srgbClr val="282E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173" autoAdjust="0"/>
  </p:normalViewPr>
  <p:slideViewPr>
    <p:cSldViewPr snapToGrid="0">
      <p:cViewPr>
        <p:scale>
          <a:sx n="66" d="100"/>
          <a:sy n="66" d="100"/>
        </p:scale>
        <p:origin x="708" y="-420"/>
      </p:cViewPr>
      <p:guideLst>
        <p:guide orient="horz" pos="288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9" Type="http://schemas.openxmlformats.org/officeDocument/2006/relationships/theme" Target="theme/theme1.xml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font" Target="fonts/font1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font" Target="fonts/font15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2167900" y="731500"/>
            <a:ext cx="8670300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1300475" y="4632950"/>
            <a:ext cx="10403825" cy="43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g344e4629156_0_1:notes"/>
          <p:cNvSpPr txBox="1">
            <a:spLocks noGrp="1"/>
          </p:cNvSpPr>
          <p:nvPr>
            <p:ph type="body" idx="1"/>
          </p:nvPr>
        </p:nvSpPr>
        <p:spPr>
          <a:xfrm>
            <a:off x="1300475" y="4632950"/>
            <a:ext cx="10403700" cy="43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6" name="Google Shape;26;g344e4629156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0" y="731838"/>
            <a:ext cx="48783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39ed1d4e2d5_0_80:notes"/>
          <p:cNvSpPr txBox="1">
            <a:spLocks noGrp="1"/>
          </p:cNvSpPr>
          <p:nvPr>
            <p:ph type="body" idx="1"/>
          </p:nvPr>
        </p:nvSpPr>
        <p:spPr>
          <a:xfrm>
            <a:off x="1300475" y="4632950"/>
            <a:ext cx="10403700" cy="43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60" name="Google Shape;560;g39ed1d4e2d5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0" y="731838"/>
            <a:ext cx="48783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370730cea6b_0_0:notes"/>
          <p:cNvSpPr txBox="1">
            <a:spLocks noGrp="1"/>
          </p:cNvSpPr>
          <p:nvPr>
            <p:ph type="body" idx="1"/>
          </p:nvPr>
        </p:nvSpPr>
        <p:spPr>
          <a:xfrm>
            <a:off x="1300475" y="4632950"/>
            <a:ext cx="10403700" cy="43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93" name="Google Shape;593;g370730cea6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0" y="731838"/>
            <a:ext cx="48783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37141f24573_0_227:notes"/>
          <p:cNvSpPr txBox="1">
            <a:spLocks noGrp="1"/>
          </p:cNvSpPr>
          <p:nvPr>
            <p:ph type="body" idx="1"/>
          </p:nvPr>
        </p:nvSpPr>
        <p:spPr>
          <a:xfrm>
            <a:off x="1300475" y="4632950"/>
            <a:ext cx="10403700" cy="43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10" name="Google Shape;610;g37141f24573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0" y="731838"/>
            <a:ext cx="48783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37141f24573_0_0:notes"/>
          <p:cNvSpPr txBox="1">
            <a:spLocks noGrp="1"/>
          </p:cNvSpPr>
          <p:nvPr>
            <p:ph type="body" idx="1"/>
          </p:nvPr>
        </p:nvSpPr>
        <p:spPr>
          <a:xfrm>
            <a:off x="1300475" y="4632950"/>
            <a:ext cx="10403700" cy="43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27" name="Google Shape;627;g37141f2457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0" y="731838"/>
            <a:ext cx="48783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37141f24573_0_426:notes"/>
          <p:cNvSpPr txBox="1">
            <a:spLocks noGrp="1"/>
          </p:cNvSpPr>
          <p:nvPr>
            <p:ph type="body" idx="1"/>
          </p:nvPr>
        </p:nvSpPr>
        <p:spPr>
          <a:xfrm>
            <a:off x="1300475" y="4632950"/>
            <a:ext cx="10403700" cy="43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44" name="Google Shape;644;g37141f24573_0_4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0" y="731838"/>
            <a:ext cx="48783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371e296c355_1_0:notes"/>
          <p:cNvSpPr txBox="1">
            <a:spLocks noGrp="1"/>
          </p:cNvSpPr>
          <p:nvPr>
            <p:ph type="body" idx="1"/>
          </p:nvPr>
        </p:nvSpPr>
        <p:spPr>
          <a:xfrm>
            <a:off x="1300475" y="4632950"/>
            <a:ext cx="10403700" cy="43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57" name="Google Shape;657;g371e296c355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0" y="731838"/>
            <a:ext cx="48783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37141f24573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68068" y="731520"/>
            <a:ext cx="8670000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2" name="Google Shape;672;g37141f24573_0_122:notes"/>
          <p:cNvSpPr txBox="1">
            <a:spLocks noGrp="1"/>
          </p:cNvSpPr>
          <p:nvPr>
            <p:ph type="body" idx="1"/>
          </p:nvPr>
        </p:nvSpPr>
        <p:spPr>
          <a:xfrm>
            <a:off x="1300480" y="4632960"/>
            <a:ext cx="10403700" cy="4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g37141f24573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68067" y="731520"/>
            <a:ext cx="8670000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9" name="Google Shape;689;g37141f24573_0_161:notes"/>
          <p:cNvSpPr txBox="1">
            <a:spLocks noGrp="1"/>
          </p:cNvSpPr>
          <p:nvPr>
            <p:ph type="body" idx="1"/>
          </p:nvPr>
        </p:nvSpPr>
        <p:spPr>
          <a:xfrm>
            <a:off x="1300480" y="4632960"/>
            <a:ext cx="10403700" cy="4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g37141f24573_0_1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68067" y="731520"/>
            <a:ext cx="8670000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5" name="Google Shape;705;g37141f24573_0_195:notes"/>
          <p:cNvSpPr txBox="1">
            <a:spLocks noGrp="1"/>
          </p:cNvSpPr>
          <p:nvPr>
            <p:ph type="body" idx="1"/>
          </p:nvPr>
        </p:nvSpPr>
        <p:spPr>
          <a:xfrm>
            <a:off x="1300480" y="4632960"/>
            <a:ext cx="10403700" cy="4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7141f24573_0_309:notes"/>
          <p:cNvSpPr txBox="1">
            <a:spLocks noGrp="1"/>
          </p:cNvSpPr>
          <p:nvPr>
            <p:ph type="body" idx="1"/>
          </p:nvPr>
        </p:nvSpPr>
        <p:spPr>
          <a:xfrm>
            <a:off x="1300475" y="4632950"/>
            <a:ext cx="10403700" cy="43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58" name="Google Shape;58;g37141f24573_0_3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0" y="731838"/>
            <a:ext cx="48783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7468111158_0_0:notes"/>
          <p:cNvSpPr txBox="1">
            <a:spLocks noGrp="1"/>
          </p:cNvSpPr>
          <p:nvPr>
            <p:ph type="body" idx="1"/>
          </p:nvPr>
        </p:nvSpPr>
        <p:spPr>
          <a:xfrm>
            <a:off x="1300475" y="4632950"/>
            <a:ext cx="10403700" cy="43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0" name="Google Shape;110;g3746811115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0" y="731838"/>
            <a:ext cx="48783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37141f24573_0_35:notes"/>
          <p:cNvSpPr txBox="1">
            <a:spLocks noGrp="1"/>
          </p:cNvSpPr>
          <p:nvPr>
            <p:ph type="body" idx="1"/>
          </p:nvPr>
        </p:nvSpPr>
        <p:spPr>
          <a:xfrm>
            <a:off x="1300475" y="4632950"/>
            <a:ext cx="10403700" cy="43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37141f24573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0" y="731838"/>
            <a:ext cx="48783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38748356c42_0_0:notes"/>
          <p:cNvSpPr txBox="1">
            <a:spLocks noGrp="1"/>
          </p:cNvSpPr>
          <p:nvPr>
            <p:ph type="body" idx="1"/>
          </p:nvPr>
        </p:nvSpPr>
        <p:spPr>
          <a:xfrm>
            <a:off x="1300475" y="4632950"/>
            <a:ext cx="10403700" cy="43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30" name="Google Shape;230;g38748356c4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0" y="731838"/>
            <a:ext cx="48783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37141f24573_0_258:notes"/>
          <p:cNvSpPr txBox="1">
            <a:spLocks noGrp="1"/>
          </p:cNvSpPr>
          <p:nvPr>
            <p:ph type="body" idx="1"/>
          </p:nvPr>
        </p:nvSpPr>
        <p:spPr>
          <a:xfrm>
            <a:off x="1300475" y="4632950"/>
            <a:ext cx="10403700" cy="43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82" name="Google Shape;282;g37141f24573_0_2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0" y="731838"/>
            <a:ext cx="48783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37141f24573_0_375:notes"/>
          <p:cNvSpPr txBox="1">
            <a:spLocks noGrp="1"/>
          </p:cNvSpPr>
          <p:nvPr>
            <p:ph type="body" idx="1"/>
          </p:nvPr>
        </p:nvSpPr>
        <p:spPr>
          <a:xfrm>
            <a:off x="1300475" y="4632950"/>
            <a:ext cx="10403700" cy="43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19" name="Google Shape;319;g37141f24573_0_3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0" y="731838"/>
            <a:ext cx="48783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375e5f7132c_0_0:notes"/>
          <p:cNvSpPr txBox="1">
            <a:spLocks noGrp="1"/>
          </p:cNvSpPr>
          <p:nvPr>
            <p:ph type="body" idx="1"/>
          </p:nvPr>
        </p:nvSpPr>
        <p:spPr>
          <a:xfrm>
            <a:off x="1300475" y="4632950"/>
            <a:ext cx="10403700" cy="43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56" name="Google Shape;356;g375e5f7132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0" y="731838"/>
            <a:ext cx="48783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372dc49674a_0_0:notes"/>
          <p:cNvSpPr txBox="1">
            <a:spLocks noGrp="1"/>
          </p:cNvSpPr>
          <p:nvPr>
            <p:ph type="body" idx="1"/>
          </p:nvPr>
        </p:nvSpPr>
        <p:spPr>
          <a:xfrm>
            <a:off x="1300475" y="4632950"/>
            <a:ext cx="10403700" cy="43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492" name="Google Shape;492;g372dc49674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0" y="731838"/>
            <a:ext cx="48783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wo Content">
  <p:cSld name="Two Content">
    <p:bg>
      <p:bgPr>
        <a:solidFill>
          <a:schemeClr val="lt1"/>
        </a:solid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4"/>
          <p:cNvSpPr/>
          <p:nvPr/>
        </p:nvSpPr>
        <p:spPr>
          <a:xfrm>
            <a:off x="4978" y="12"/>
            <a:ext cx="6499225" cy="9739630"/>
          </a:xfrm>
          <a:custGeom>
            <a:avLst/>
            <a:gdLst/>
            <a:ahLst/>
            <a:cxnLst/>
            <a:rect l="l" t="t" r="r" b="b"/>
            <a:pathLst>
              <a:path w="6499225" h="9739630" extrusionOk="0">
                <a:moveTo>
                  <a:pt x="0" y="9739566"/>
                </a:moveTo>
                <a:lnTo>
                  <a:pt x="6499225" y="9739566"/>
                </a:lnTo>
                <a:lnTo>
                  <a:pt x="6499225" y="0"/>
                </a:lnTo>
                <a:lnTo>
                  <a:pt x="0" y="0"/>
                </a:lnTo>
                <a:lnTo>
                  <a:pt x="0" y="9739566"/>
                </a:lnTo>
                <a:close/>
              </a:path>
            </a:pathLst>
          </a:custGeom>
          <a:solidFill>
            <a:srgbClr val="F0F0E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4"/>
          <p:cNvSpPr/>
          <p:nvPr/>
        </p:nvSpPr>
        <p:spPr>
          <a:xfrm>
            <a:off x="4986" y="6117704"/>
            <a:ext cx="6499225" cy="0"/>
          </a:xfrm>
          <a:custGeom>
            <a:avLst/>
            <a:gdLst/>
            <a:ahLst/>
            <a:cxnLst/>
            <a:rect l="l" t="t" r="r" b="b"/>
            <a:pathLst>
              <a:path w="6499225" h="120000" extrusionOk="0">
                <a:moveTo>
                  <a:pt x="0" y="0"/>
                </a:moveTo>
                <a:lnTo>
                  <a:pt x="6499217" y="0"/>
                </a:lnTo>
              </a:path>
            </a:pathLst>
          </a:custGeom>
          <a:noFill/>
          <a:ln w="9525" cap="flat" cmpd="sng">
            <a:solidFill>
              <a:srgbClr val="1B211F">
                <a:alpha val="33333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4"/>
          <p:cNvSpPr/>
          <p:nvPr/>
        </p:nvSpPr>
        <p:spPr>
          <a:xfrm>
            <a:off x="6504203" y="12"/>
            <a:ext cx="6501130" cy="9753588"/>
          </a:xfrm>
          <a:custGeom>
            <a:avLst/>
            <a:gdLst/>
            <a:ahLst/>
            <a:cxnLst/>
            <a:rect l="l" t="t" r="r" b="b"/>
            <a:pathLst>
              <a:path w="6501130" h="9739630" extrusionOk="0">
                <a:moveTo>
                  <a:pt x="6500596" y="0"/>
                </a:moveTo>
                <a:lnTo>
                  <a:pt x="0" y="0"/>
                </a:lnTo>
                <a:lnTo>
                  <a:pt x="0" y="9739566"/>
                </a:lnTo>
                <a:lnTo>
                  <a:pt x="6500596" y="9739566"/>
                </a:lnTo>
                <a:lnTo>
                  <a:pt x="6500596" y="0"/>
                </a:lnTo>
                <a:close/>
              </a:path>
            </a:pathLst>
          </a:custGeom>
          <a:solidFill>
            <a:srgbClr val="C9A47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>
  <p:cSld name="Title Slide">
    <p:bg>
      <p:bgPr>
        <a:solidFill>
          <a:schemeClr val="lt1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 type="obj">
  <p:cSld name="OBJECT">
    <p:bg>
      <p:bgPr>
        <a:solidFill>
          <a:schemeClr val="lt1"/>
        </a:solid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6"/>
          <p:cNvSpPr/>
          <p:nvPr/>
        </p:nvSpPr>
        <p:spPr>
          <a:xfrm>
            <a:off x="0" y="0"/>
            <a:ext cx="13004926" cy="9753600"/>
          </a:xfrm>
          <a:custGeom>
            <a:avLst/>
            <a:gdLst/>
            <a:ahLst/>
            <a:cxnLst/>
            <a:rect l="l" t="t" r="r" b="b"/>
            <a:pathLst>
              <a:path w="12998450" h="9753600" extrusionOk="0">
                <a:moveTo>
                  <a:pt x="12998323" y="0"/>
                </a:moveTo>
                <a:lnTo>
                  <a:pt x="0" y="0"/>
                </a:lnTo>
                <a:lnTo>
                  <a:pt x="0" y="9753600"/>
                </a:lnTo>
                <a:lnTo>
                  <a:pt x="12998323" y="9753600"/>
                </a:lnTo>
                <a:lnTo>
                  <a:pt x="12998323" y="0"/>
                </a:lnTo>
                <a:close/>
              </a:path>
            </a:pathLst>
          </a:custGeom>
          <a:solidFill>
            <a:srgbClr val="F0F0E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7"/>
          <p:cNvSpPr txBox="1">
            <a:spLocks noGrp="1"/>
          </p:cNvSpPr>
          <p:nvPr>
            <p:ph type="ctrTitle"/>
          </p:nvPr>
        </p:nvSpPr>
        <p:spPr>
          <a:xfrm>
            <a:off x="443318" y="1411935"/>
            <a:ext cx="12118200" cy="38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0025" tIns="130025" rIns="130025" bIns="1300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400"/>
              <a:buNone/>
              <a:defRPr sz="7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400"/>
              <a:buNone/>
              <a:defRPr sz="7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400"/>
              <a:buNone/>
              <a:defRPr sz="7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400"/>
              <a:buNone/>
              <a:defRPr sz="7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400"/>
              <a:buNone/>
              <a:defRPr sz="7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400"/>
              <a:buNone/>
              <a:defRPr sz="7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400"/>
              <a:buNone/>
              <a:defRPr sz="7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400"/>
              <a:buNone/>
              <a:defRPr sz="7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400"/>
              <a:buNone/>
              <a:defRPr sz="7400"/>
            </a:lvl9pPr>
          </a:lstStyle>
          <a:p>
            <a:endParaRPr/>
          </a:p>
        </p:txBody>
      </p:sp>
      <p:sp>
        <p:nvSpPr>
          <p:cNvPr id="22" name="Google Shape;22;p7"/>
          <p:cNvSpPr txBox="1">
            <a:spLocks noGrp="1"/>
          </p:cNvSpPr>
          <p:nvPr>
            <p:ph type="subTitle" idx="1"/>
          </p:nvPr>
        </p:nvSpPr>
        <p:spPr>
          <a:xfrm>
            <a:off x="443307" y="5374340"/>
            <a:ext cx="12118200" cy="15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0025" tIns="130025" rIns="130025" bIns="1300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23" name="Google Shape;23;p7"/>
          <p:cNvSpPr txBox="1">
            <a:spLocks noGrp="1"/>
          </p:cNvSpPr>
          <p:nvPr>
            <p:ph type="sldNum" idx="12"/>
          </p:nvPr>
        </p:nvSpPr>
        <p:spPr>
          <a:xfrm>
            <a:off x="12049718" y="8842840"/>
            <a:ext cx="780300" cy="7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0025" tIns="130025" rIns="130025" bIns="1300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74624" y="83952"/>
            <a:ext cx="12196445" cy="1161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50" b="0" i="0" u="none" strike="noStrike" cap="none">
                <a:solidFill>
                  <a:srgbClr val="1B211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50240" y="2243328"/>
            <a:ext cx="11704320" cy="64373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ftr" idx="11"/>
          </p:nvPr>
        </p:nvSpPr>
        <p:spPr>
          <a:xfrm>
            <a:off x="4421632" y="9070848"/>
            <a:ext cx="4161536" cy="487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dt" idx="10"/>
          </p:nvPr>
        </p:nvSpPr>
        <p:spPr>
          <a:xfrm>
            <a:off x="650240" y="9070848"/>
            <a:ext cx="2991104" cy="487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9363456" y="9070848"/>
            <a:ext cx="2991104" cy="487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g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"/>
          <p:cNvSpPr txBox="1"/>
          <p:nvPr/>
        </p:nvSpPr>
        <p:spPr>
          <a:xfrm>
            <a:off x="101" y="1804617"/>
            <a:ext cx="6454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500" i="0" u="none" strike="noStrike" cap="none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$1</a:t>
            </a:r>
            <a:r>
              <a:rPr lang="en-US" sz="2500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330</a:t>
            </a:r>
            <a:r>
              <a:rPr lang="en-US" sz="2500" i="0" u="none" strike="noStrike" cap="none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 </a:t>
            </a:r>
            <a:r>
              <a:rPr lang="en-US" sz="2500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per style</a:t>
            </a:r>
            <a:endParaRPr sz="2500" i="0" u="none" strike="noStrike" cap="none" dirty="0">
              <a:solidFill>
                <a:srgbClr val="F0F0EE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9" name="Google Shape;29;p8"/>
          <p:cNvSpPr/>
          <p:nvPr/>
        </p:nvSpPr>
        <p:spPr>
          <a:xfrm>
            <a:off x="6454666" y="447"/>
            <a:ext cx="0" cy="9753600"/>
          </a:xfrm>
          <a:custGeom>
            <a:avLst/>
            <a:gdLst/>
            <a:ahLst/>
            <a:cxnLst/>
            <a:rect l="l" t="t" r="r" b="b"/>
            <a:pathLst>
              <a:path w="120000" h="9753600" extrusionOk="0">
                <a:moveTo>
                  <a:pt x="0" y="0"/>
                </a:moveTo>
                <a:lnTo>
                  <a:pt x="0" y="9753155"/>
                </a:lnTo>
              </a:path>
            </a:pathLst>
          </a:custGeom>
          <a:noFill/>
          <a:ln w="9525" cap="flat" cmpd="sng">
            <a:solidFill>
              <a:srgbClr val="1B211F">
                <a:alpha val="1451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Schibsted Grotesk SemiBold"/>
              <a:ea typeface="Schibsted Grotesk SemiBold"/>
              <a:cs typeface="Schibsted Grotesk SemiBold"/>
              <a:sym typeface="Schibsted Grotesk SemiBold"/>
            </a:endParaRPr>
          </a:p>
        </p:txBody>
      </p:sp>
      <p:sp>
        <p:nvSpPr>
          <p:cNvPr id="31" name="Google Shape;31;p8"/>
          <p:cNvSpPr txBox="1"/>
          <p:nvPr/>
        </p:nvSpPr>
        <p:spPr>
          <a:xfrm>
            <a:off x="6435025" y="1156413"/>
            <a:ext cx="6589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rgbClr val="1B211F"/>
                </a:solidFill>
                <a:latin typeface="Schibsted Grotesk SemiBold"/>
                <a:ea typeface="Schibsted Grotesk SemiBold"/>
                <a:cs typeface="Schibsted Grotesk SemiBold"/>
                <a:sym typeface="Schibsted Grotesk SemiBold"/>
              </a:rPr>
              <a:t>DEVELOPMENT</a:t>
            </a:r>
            <a:endParaRPr sz="4000" dirty="0">
              <a:solidFill>
                <a:schemeClr val="dk1"/>
              </a:solidFill>
              <a:latin typeface="Schibsted Grotesk SemiBold"/>
              <a:ea typeface="Schibsted Grotesk SemiBold"/>
              <a:cs typeface="Schibsted Grotesk SemiBold"/>
              <a:sym typeface="Schibsted Grotesk SemiBold"/>
            </a:endParaRPr>
          </a:p>
        </p:txBody>
      </p:sp>
      <p:sp>
        <p:nvSpPr>
          <p:cNvPr id="47" name="Google Shape;47;p8"/>
          <p:cNvSpPr txBox="1"/>
          <p:nvPr/>
        </p:nvSpPr>
        <p:spPr>
          <a:xfrm>
            <a:off x="6454675" y="2044575"/>
            <a:ext cx="65502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100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subject to complexity</a:t>
            </a:r>
            <a:endParaRPr sz="1100" i="0" u="none" strike="noStrike" cap="none" dirty="0">
              <a:solidFill>
                <a:srgbClr val="F0F0EE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55" name="Google Shape;55;p8"/>
          <p:cNvSpPr txBox="1"/>
          <p:nvPr/>
        </p:nvSpPr>
        <p:spPr>
          <a:xfrm>
            <a:off x="-2350" y="1156425"/>
            <a:ext cx="6454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rgbClr val="1B211F"/>
                </a:solidFill>
                <a:latin typeface="Schibsted Grotesk SemiBold"/>
                <a:ea typeface="Schibsted Grotesk SemiBold"/>
                <a:cs typeface="Schibsted Grotesk SemiBold"/>
                <a:sym typeface="Schibsted Grotesk SemiBold"/>
              </a:rPr>
              <a:t>SOURCING</a:t>
            </a:r>
            <a:endParaRPr sz="4000" dirty="0">
              <a:solidFill>
                <a:schemeClr val="dk1"/>
              </a:solidFill>
              <a:latin typeface="Schibsted Grotesk SemiBold"/>
              <a:ea typeface="Schibsted Grotesk SemiBold"/>
              <a:cs typeface="Schibsted Grotesk SemiBold"/>
              <a:sym typeface="Schibsted Grotesk SemiBold"/>
            </a:endParaRPr>
          </a:p>
        </p:txBody>
      </p: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0362F833-345A-84AD-4E3D-8E2DD4BB36FB}"/>
              </a:ext>
            </a:extLst>
          </p:cNvPr>
          <p:cNvCxnSpPr>
            <a:cxnSpLocks/>
          </p:cNvCxnSpPr>
          <p:nvPr/>
        </p:nvCxnSpPr>
        <p:spPr>
          <a:xfrm flipV="1">
            <a:off x="-2350" y="4133345"/>
            <a:ext cx="13007150" cy="147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B4AE0FA5-CEB9-046B-6272-4E5FF827A294}"/>
              </a:ext>
            </a:extLst>
          </p:cNvPr>
          <p:cNvCxnSpPr>
            <a:cxnSpLocks/>
          </p:cNvCxnSpPr>
          <p:nvPr/>
        </p:nvCxnSpPr>
        <p:spPr>
          <a:xfrm flipV="1">
            <a:off x="7810" y="4996945"/>
            <a:ext cx="13007150" cy="147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50D9CC65-4A2C-48AB-AA98-D596DC63AF8F}"/>
              </a:ext>
            </a:extLst>
          </p:cNvPr>
          <p:cNvCxnSpPr>
            <a:cxnSpLocks/>
          </p:cNvCxnSpPr>
          <p:nvPr/>
        </p:nvCxnSpPr>
        <p:spPr>
          <a:xfrm flipV="1">
            <a:off x="-2350" y="5779265"/>
            <a:ext cx="13007150" cy="147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E06BE36B-DE8A-1552-FB2D-219D5E6BBED1}"/>
              </a:ext>
            </a:extLst>
          </p:cNvPr>
          <p:cNvCxnSpPr>
            <a:cxnSpLocks/>
          </p:cNvCxnSpPr>
          <p:nvPr/>
        </p:nvCxnSpPr>
        <p:spPr>
          <a:xfrm flipV="1">
            <a:off x="7810" y="6602225"/>
            <a:ext cx="13007150" cy="147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763C9D90-EB1B-5E40-F7B2-69A624C92229}"/>
              </a:ext>
            </a:extLst>
          </p:cNvPr>
          <p:cNvCxnSpPr>
            <a:cxnSpLocks/>
          </p:cNvCxnSpPr>
          <p:nvPr/>
        </p:nvCxnSpPr>
        <p:spPr>
          <a:xfrm flipV="1">
            <a:off x="17970" y="7465825"/>
            <a:ext cx="13007150" cy="147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2A20CAE1-8BC1-DCB7-5E70-6F040CCC0460}"/>
              </a:ext>
            </a:extLst>
          </p:cNvPr>
          <p:cNvCxnSpPr>
            <a:cxnSpLocks/>
          </p:cNvCxnSpPr>
          <p:nvPr/>
        </p:nvCxnSpPr>
        <p:spPr>
          <a:xfrm flipV="1">
            <a:off x="7810" y="8248145"/>
            <a:ext cx="13007150" cy="147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A803DE8D-A910-4D67-392A-E5808025B612}"/>
              </a:ext>
            </a:extLst>
          </p:cNvPr>
          <p:cNvCxnSpPr>
            <a:cxnSpLocks/>
          </p:cNvCxnSpPr>
          <p:nvPr/>
        </p:nvCxnSpPr>
        <p:spPr>
          <a:xfrm flipV="1">
            <a:off x="-2350" y="9010145"/>
            <a:ext cx="13007150" cy="147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Retângulo 2">
            <a:extLst>
              <a:ext uri="{FF2B5EF4-FFF2-40B4-BE49-F238E27FC236}">
                <a16:creationId xmlns:a16="http://schemas.microsoft.com/office/drawing/2014/main" id="{ADA83C5A-7C7D-CC28-B6E8-EF7C36BCFC11}"/>
              </a:ext>
            </a:extLst>
          </p:cNvPr>
          <p:cNvSpPr/>
          <p:nvPr/>
        </p:nvSpPr>
        <p:spPr>
          <a:xfrm>
            <a:off x="3085" y="3322615"/>
            <a:ext cx="6454800" cy="8126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SOURCING INTAKE SESSION</a:t>
            </a:r>
            <a:endParaRPr lang="en-US" sz="2000" dirty="0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F7CB5BD6-AE03-3307-491E-C4BD3FCE0A4B}"/>
              </a:ext>
            </a:extLst>
          </p:cNvPr>
          <p:cNvSpPr/>
          <p:nvPr/>
        </p:nvSpPr>
        <p:spPr>
          <a:xfrm>
            <a:off x="190" y="4133334"/>
            <a:ext cx="6454800" cy="8783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EXPERT INPUT AND PLANNING</a:t>
            </a:r>
            <a:endParaRPr lang="en-US" sz="2000" dirty="0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7AB56676-CE1F-CFAE-F504-0837DEF61EF7}"/>
              </a:ext>
            </a:extLst>
          </p:cNvPr>
          <p:cNvSpPr/>
          <p:nvPr/>
        </p:nvSpPr>
        <p:spPr>
          <a:xfrm>
            <a:off x="0" y="8258945"/>
            <a:ext cx="6454800" cy="7639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 lvl="0" algn="ctr">
              <a:lnSpc>
                <a:spcPct val="101923"/>
              </a:lnSpc>
              <a:buClr>
                <a:schemeClr val="dk1"/>
              </a:buClr>
              <a:buSzPts val="3900"/>
            </a:pPr>
            <a:r>
              <a:rPr lang="en-US" sz="20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1-2 ROUNDS OF REVISIONS</a:t>
            </a:r>
            <a:endParaRPr lang="en-US" sz="2000" dirty="0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280DAAC8-B8DC-9EB6-DC8C-6374B9D00F88}"/>
              </a:ext>
            </a:extLst>
          </p:cNvPr>
          <p:cNvSpPr/>
          <p:nvPr/>
        </p:nvSpPr>
        <p:spPr>
          <a:xfrm>
            <a:off x="-725" y="5012590"/>
            <a:ext cx="6454800" cy="7922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SWATCHES AND TRIMS GATHERED</a:t>
            </a:r>
            <a:endParaRPr lang="en-US" sz="2000" dirty="0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1CE732AB-AC2B-81D7-3BED-A209591F1569}"/>
              </a:ext>
            </a:extLst>
          </p:cNvPr>
          <p:cNvSpPr/>
          <p:nvPr/>
        </p:nvSpPr>
        <p:spPr>
          <a:xfrm>
            <a:off x="3085" y="5780873"/>
            <a:ext cx="6454800" cy="8336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NEGOTIATE PRICING AND MINIMUMS</a:t>
            </a:r>
            <a:endParaRPr lang="en-US" sz="2000" dirty="0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AFD8785F-A4FB-463C-4342-8C903018F140}"/>
              </a:ext>
            </a:extLst>
          </p:cNvPr>
          <p:cNvSpPr/>
          <p:nvPr/>
        </p:nvSpPr>
        <p:spPr>
          <a:xfrm>
            <a:off x="6895" y="6604368"/>
            <a:ext cx="6454800" cy="8783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GUIDANCE IN POs AND ORDERING</a:t>
            </a:r>
            <a:endParaRPr lang="en-US" sz="2000" dirty="0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39320434-E562-86E9-E25A-3EC58FDA0BED}"/>
              </a:ext>
            </a:extLst>
          </p:cNvPr>
          <p:cNvSpPr/>
          <p:nvPr/>
        </p:nvSpPr>
        <p:spPr>
          <a:xfrm>
            <a:off x="-5662" y="7478605"/>
            <a:ext cx="6454800" cy="7840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TRACKING RECEIPT OF ORDERS</a:t>
            </a:r>
          </a:p>
        </p:txBody>
      </p:sp>
      <p:sp>
        <p:nvSpPr>
          <p:cNvPr id="36" name="Retângulo 35">
            <a:extLst>
              <a:ext uri="{FF2B5EF4-FFF2-40B4-BE49-F238E27FC236}">
                <a16:creationId xmlns:a16="http://schemas.microsoft.com/office/drawing/2014/main" id="{A75F1A84-C335-298F-FDB6-AF5BDE9F783A}"/>
              </a:ext>
            </a:extLst>
          </p:cNvPr>
          <p:cNvSpPr/>
          <p:nvPr/>
        </p:nvSpPr>
        <p:spPr>
          <a:xfrm>
            <a:off x="6517882" y="3329550"/>
            <a:ext cx="6454800" cy="8126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 lvl="0" algn="ctr">
              <a:lnSpc>
                <a:spcPct val="101923"/>
              </a:lnSpc>
              <a:buSzPts val="3900"/>
            </a:pPr>
            <a:r>
              <a:rPr lang="en-US" sz="20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DEVELOPMENT ONBOARDING SESSION</a:t>
            </a:r>
            <a:endParaRPr lang="en-US" sz="20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7" name="Retângulo 36">
            <a:extLst>
              <a:ext uri="{FF2B5EF4-FFF2-40B4-BE49-F238E27FC236}">
                <a16:creationId xmlns:a16="http://schemas.microsoft.com/office/drawing/2014/main" id="{F2EAA815-61D7-CA03-1354-98FA002FEDB7}"/>
              </a:ext>
            </a:extLst>
          </p:cNvPr>
          <p:cNvSpPr/>
          <p:nvPr/>
        </p:nvSpPr>
        <p:spPr>
          <a:xfrm>
            <a:off x="6514987" y="4140269"/>
            <a:ext cx="6454800" cy="8783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 lvl="0" algn="ctr">
              <a:lnSpc>
                <a:spcPct val="101923"/>
              </a:lnSpc>
              <a:buSzPts val="3900"/>
            </a:pPr>
            <a:r>
              <a:rPr lang="en-US" sz="20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TEG SPECIFICATION SHEETS COMPLETED</a:t>
            </a:r>
            <a:endParaRPr lang="en-US" sz="20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8" name="Retângulo 37">
            <a:extLst>
              <a:ext uri="{FF2B5EF4-FFF2-40B4-BE49-F238E27FC236}">
                <a16:creationId xmlns:a16="http://schemas.microsoft.com/office/drawing/2014/main" id="{FFAD23EB-A317-F712-0AC0-8130DD03285B}"/>
              </a:ext>
            </a:extLst>
          </p:cNvPr>
          <p:cNvSpPr/>
          <p:nvPr/>
        </p:nvSpPr>
        <p:spPr>
          <a:xfrm>
            <a:off x="6514797" y="8265880"/>
            <a:ext cx="6454800" cy="7639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 lvl="0" algn="ctr">
              <a:lnSpc>
                <a:spcPct val="101923"/>
              </a:lnSpc>
              <a:buSzPts val="3900"/>
            </a:pPr>
            <a:r>
              <a:rPr lang="en-US" sz="20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ONE DUPLICATE PER STYLE</a:t>
            </a:r>
            <a:endParaRPr lang="en-US" sz="20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56" name="Retângulo 55">
            <a:extLst>
              <a:ext uri="{FF2B5EF4-FFF2-40B4-BE49-F238E27FC236}">
                <a16:creationId xmlns:a16="http://schemas.microsoft.com/office/drawing/2014/main" id="{EEBB7BA4-F4B0-A5E2-54C5-3F003811E53F}"/>
              </a:ext>
            </a:extLst>
          </p:cNvPr>
          <p:cNvSpPr/>
          <p:nvPr/>
        </p:nvSpPr>
        <p:spPr>
          <a:xfrm>
            <a:off x="6514072" y="5019525"/>
            <a:ext cx="6454800" cy="7922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 lvl="0" algn="ctr">
              <a:lnSpc>
                <a:spcPct val="101923"/>
              </a:lnSpc>
              <a:buSzPts val="3900"/>
            </a:pPr>
            <a:r>
              <a:rPr lang="en-US" sz="20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TECHNICAL INTAKE WITH PATTERN MAKER</a:t>
            </a:r>
            <a:endParaRPr lang="en-US" sz="20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57" name="Retângulo 56">
            <a:extLst>
              <a:ext uri="{FF2B5EF4-FFF2-40B4-BE49-F238E27FC236}">
                <a16:creationId xmlns:a16="http://schemas.microsoft.com/office/drawing/2014/main" id="{1F8455F1-EF08-8627-22F1-53B95D5FA046}"/>
              </a:ext>
            </a:extLst>
          </p:cNvPr>
          <p:cNvSpPr/>
          <p:nvPr/>
        </p:nvSpPr>
        <p:spPr>
          <a:xfrm>
            <a:off x="6517882" y="5787808"/>
            <a:ext cx="6454800" cy="8336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 lvl="0" algn="ctr">
              <a:lnSpc>
                <a:spcPct val="101923"/>
              </a:lnSpc>
              <a:buSzPts val="3900"/>
            </a:pPr>
            <a:r>
              <a:rPr lang="en-US" sz="20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FIRST PATTERNS &amp; FIRST SAMPLES</a:t>
            </a:r>
            <a:endParaRPr lang="en-US" sz="20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58" name="Retângulo 57">
            <a:extLst>
              <a:ext uri="{FF2B5EF4-FFF2-40B4-BE49-F238E27FC236}">
                <a16:creationId xmlns:a16="http://schemas.microsoft.com/office/drawing/2014/main" id="{550CCA6D-6D85-1362-7B30-49089CCF57E7}"/>
              </a:ext>
            </a:extLst>
          </p:cNvPr>
          <p:cNvSpPr/>
          <p:nvPr/>
        </p:nvSpPr>
        <p:spPr>
          <a:xfrm>
            <a:off x="6521692" y="6611303"/>
            <a:ext cx="6454800" cy="8783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 lvl="0" algn="ctr">
              <a:lnSpc>
                <a:spcPct val="101923"/>
              </a:lnSpc>
              <a:buSzPts val="3900"/>
            </a:pPr>
            <a:r>
              <a:rPr lang="en-US" sz="20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ONE FITTING WITH PATTERN MAKER</a:t>
            </a:r>
            <a:endParaRPr lang="en-US" sz="20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59" name="Retângulo 58">
            <a:extLst>
              <a:ext uri="{FF2B5EF4-FFF2-40B4-BE49-F238E27FC236}">
                <a16:creationId xmlns:a16="http://schemas.microsoft.com/office/drawing/2014/main" id="{48104C92-8836-D7DD-A8D4-B93AC3233761}"/>
              </a:ext>
            </a:extLst>
          </p:cNvPr>
          <p:cNvSpPr/>
          <p:nvPr/>
        </p:nvSpPr>
        <p:spPr>
          <a:xfrm>
            <a:off x="6509135" y="7485540"/>
            <a:ext cx="6454800" cy="7840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 lvl="0" algn="ctr">
              <a:lnSpc>
                <a:spcPct val="101923"/>
              </a:lnSpc>
              <a:buSzPts val="3900"/>
            </a:pPr>
            <a:r>
              <a:rPr lang="en-US" sz="20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ONE ROUND OF FIT ADJUSTMENTS</a:t>
            </a:r>
            <a:endParaRPr lang="en-US" sz="20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60" name="Retângulo 59">
            <a:extLst>
              <a:ext uri="{FF2B5EF4-FFF2-40B4-BE49-F238E27FC236}">
                <a16:creationId xmlns:a16="http://schemas.microsoft.com/office/drawing/2014/main" id="{910FF932-A867-7262-6A9A-63BDA4AFD42D}"/>
              </a:ext>
            </a:extLst>
          </p:cNvPr>
          <p:cNvSpPr/>
          <p:nvPr/>
        </p:nvSpPr>
        <p:spPr>
          <a:xfrm>
            <a:off x="6511493" y="9017925"/>
            <a:ext cx="6454800" cy="7356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 lvl="0" algn="ctr">
              <a:lnSpc>
                <a:spcPct val="101923"/>
              </a:lnSpc>
              <a:buSzPts val="3900"/>
            </a:pPr>
            <a:r>
              <a:rPr lang="en-US" sz="20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FINAL PRODUCTION READY PATTERNS</a:t>
            </a:r>
            <a:endParaRPr lang="en-US" sz="20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18"/>
          <p:cNvSpPr txBox="1"/>
          <p:nvPr/>
        </p:nvSpPr>
        <p:spPr>
          <a:xfrm>
            <a:off x="101" y="1804617"/>
            <a:ext cx="6454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50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$1</a:t>
            </a:r>
            <a:r>
              <a:rPr lang="en-US" sz="250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330</a:t>
            </a:r>
            <a:r>
              <a:rPr lang="en-US" sz="250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 </a:t>
            </a:r>
            <a:r>
              <a:rPr lang="en-US" sz="250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per style</a:t>
            </a:r>
            <a:endParaRPr sz="250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563" name="Google Shape;563;p18"/>
          <p:cNvSpPr/>
          <p:nvPr/>
        </p:nvSpPr>
        <p:spPr>
          <a:xfrm>
            <a:off x="6454666" y="447"/>
            <a:ext cx="0" cy="9753600"/>
          </a:xfrm>
          <a:custGeom>
            <a:avLst/>
            <a:gdLst/>
            <a:ahLst/>
            <a:cxnLst/>
            <a:rect l="l" t="t" r="r" b="b"/>
            <a:pathLst>
              <a:path w="120000" h="9753600" extrusionOk="0">
                <a:moveTo>
                  <a:pt x="0" y="0"/>
                </a:moveTo>
                <a:lnTo>
                  <a:pt x="0" y="9753155"/>
                </a:lnTo>
              </a:path>
            </a:pathLst>
          </a:custGeom>
          <a:noFill/>
          <a:ln w="9525" cap="flat" cmpd="sng">
            <a:solidFill>
              <a:srgbClr val="1B211F">
                <a:alpha val="1451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Schibsted Grotesk SemiBold"/>
              <a:ea typeface="Schibsted Grotesk SemiBold"/>
              <a:cs typeface="Schibsted Grotesk SemiBold"/>
              <a:sym typeface="Schibsted Grotesk SemiBold"/>
            </a:endParaRPr>
          </a:p>
        </p:txBody>
      </p:sp>
      <p:sp>
        <p:nvSpPr>
          <p:cNvPr id="565" name="Google Shape;565;p18"/>
          <p:cNvSpPr txBox="1"/>
          <p:nvPr/>
        </p:nvSpPr>
        <p:spPr>
          <a:xfrm>
            <a:off x="6435025" y="1156413"/>
            <a:ext cx="6589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1B211F"/>
                </a:solidFill>
                <a:latin typeface="Schibsted Grotesk SemiBold"/>
                <a:ea typeface="Schibsted Grotesk SemiBold"/>
                <a:cs typeface="Schibsted Grotesk SemiBold"/>
                <a:sym typeface="Schibsted Grotesk SemiBold"/>
              </a:rPr>
              <a:t>DEVELOPMENT</a:t>
            </a:r>
            <a:endParaRPr sz="4000">
              <a:solidFill>
                <a:schemeClr val="dk1"/>
              </a:solidFill>
              <a:latin typeface="Schibsted Grotesk SemiBold"/>
              <a:ea typeface="Schibsted Grotesk SemiBold"/>
              <a:cs typeface="Schibsted Grotesk SemiBold"/>
              <a:sym typeface="Schibsted Grotesk SemiBold"/>
            </a:endParaRPr>
          </a:p>
        </p:txBody>
      </p:sp>
      <p:pic>
        <p:nvPicPr>
          <p:cNvPr id="566" name="Google Shape;56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2875" y="4151775"/>
            <a:ext cx="13102326" cy="5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7" name="Google Shape;56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8763" y="4966113"/>
            <a:ext cx="13102326" cy="5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8" name="Google Shape;56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8763" y="5780450"/>
            <a:ext cx="13102326" cy="5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9" name="Google Shape;56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0813" y="6594775"/>
            <a:ext cx="13102326" cy="5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0" name="Google Shape;57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6700" y="7409113"/>
            <a:ext cx="13102326" cy="5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1" name="Google Shape;57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6700" y="8223450"/>
            <a:ext cx="13102326" cy="5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2" name="Google Shape;57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6700" y="8961575"/>
            <a:ext cx="13102326" cy="57150"/>
          </a:xfrm>
          <a:prstGeom prst="rect">
            <a:avLst/>
          </a:prstGeom>
          <a:noFill/>
          <a:ln>
            <a:noFill/>
          </a:ln>
        </p:spPr>
      </p:pic>
      <p:sp>
        <p:nvSpPr>
          <p:cNvPr id="573" name="Google Shape;573;p18"/>
          <p:cNvSpPr txBox="1"/>
          <p:nvPr/>
        </p:nvSpPr>
        <p:spPr>
          <a:xfrm>
            <a:off x="6454675" y="3602025"/>
            <a:ext cx="6550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200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DEVELOPMENT ONBOARDING SESSION</a:t>
            </a:r>
            <a:endParaRPr sz="200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574" name="Google Shape;574;p18"/>
          <p:cNvSpPr txBox="1"/>
          <p:nvPr/>
        </p:nvSpPr>
        <p:spPr>
          <a:xfrm>
            <a:off x="6454675" y="4433625"/>
            <a:ext cx="6550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200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TEG SPECIFICATION SHEETS COMPLETED</a:t>
            </a:r>
            <a:endParaRPr sz="200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575" name="Google Shape;575;p18"/>
          <p:cNvSpPr txBox="1"/>
          <p:nvPr/>
        </p:nvSpPr>
        <p:spPr>
          <a:xfrm>
            <a:off x="6454675" y="5230700"/>
            <a:ext cx="6550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200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TECHNICAL INTAKE WITH PATTERN MAKER</a:t>
            </a:r>
            <a:endParaRPr sz="200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576" name="Google Shape;576;p18"/>
          <p:cNvSpPr txBox="1"/>
          <p:nvPr/>
        </p:nvSpPr>
        <p:spPr>
          <a:xfrm>
            <a:off x="6454675" y="6062288"/>
            <a:ext cx="6550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200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FIRST PATTERNS &amp; FIRST SAMPLES</a:t>
            </a:r>
            <a:endParaRPr sz="200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577" name="Google Shape;577;p18"/>
          <p:cNvSpPr txBox="1"/>
          <p:nvPr/>
        </p:nvSpPr>
        <p:spPr>
          <a:xfrm>
            <a:off x="6454675" y="6893900"/>
            <a:ext cx="6550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200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ONE FITTING WITH PATTERN MAKER</a:t>
            </a:r>
            <a:endParaRPr sz="200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578" name="Google Shape;578;p18"/>
          <p:cNvSpPr txBox="1"/>
          <p:nvPr/>
        </p:nvSpPr>
        <p:spPr>
          <a:xfrm>
            <a:off x="6454675" y="7690963"/>
            <a:ext cx="6550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200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ONE ROUND OF FIT ADJUSTMENTS</a:t>
            </a:r>
            <a:endParaRPr sz="200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579" name="Google Shape;579;p18"/>
          <p:cNvSpPr txBox="1"/>
          <p:nvPr/>
        </p:nvSpPr>
        <p:spPr>
          <a:xfrm>
            <a:off x="6454675" y="8505288"/>
            <a:ext cx="6550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200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ONE DUPLICATE PER STYLE</a:t>
            </a:r>
            <a:endParaRPr sz="200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580" name="Google Shape;580;p18"/>
          <p:cNvSpPr txBox="1"/>
          <p:nvPr/>
        </p:nvSpPr>
        <p:spPr>
          <a:xfrm>
            <a:off x="6454675" y="9253175"/>
            <a:ext cx="6550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200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FINAL PRODUCTION READY PATTERNS</a:t>
            </a:r>
            <a:endParaRPr sz="200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581" name="Google Shape;581;p18"/>
          <p:cNvSpPr txBox="1"/>
          <p:nvPr/>
        </p:nvSpPr>
        <p:spPr>
          <a:xfrm>
            <a:off x="6454675" y="2044575"/>
            <a:ext cx="65502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100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subject to complexity</a:t>
            </a:r>
            <a:endParaRPr sz="1100" i="0" u="none" strike="noStrike" cap="none" dirty="0">
              <a:solidFill>
                <a:srgbClr val="F0F0EE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582" name="Google Shape;582;p18"/>
          <p:cNvSpPr txBox="1"/>
          <p:nvPr/>
        </p:nvSpPr>
        <p:spPr>
          <a:xfrm>
            <a:off x="-2350" y="3610663"/>
            <a:ext cx="6454800" cy="6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</a:pPr>
            <a:r>
              <a:rPr lang="en-US" sz="200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SOURCING INTAKE SESSION</a:t>
            </a:r>
            <a:endParaRPr sz="2000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endParaRPr sz="2000">
              <a:solidFill>
                <a:srgbClr val="1B211F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583" name="Google Shape;583;p18"/>
          <p:cNvSpPr txBox="1"/>
          <p:nvPr/>
        </p:nvSpPr>
        <p:spPr>
          <a:xfrm>
            <a:off x="-2350" y="4442264"/>
            <a:ext cx="6454800" cy="6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</a:pPr>
            <a:r>
              <a:rPr lang="en-US" sz="200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EXPERT INPUT AND PLANNING</a:t>
            </a:r>
            <a:endParaRPr sz="2000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  <a:p>
            <a:pPr marL="0" marR="0" lvl="0" indent="0" algn="l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endParaRPr sz="2000">
              <a:solidFill>
                <a:srgbClr val="1B211F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584" name="Google Shape;584;p18"/>
          <p:cNvSpPr txBox="1"/>
          <p:nvPr/>
        </p:nvSpPr>
        <p:spPr>
          <a:xfrm>
            <a:off x="-2350" y="5239341"/>
            <a:ext cx="6454800" cy="6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</a:pPr>
            <a:r>
              <a:rPr lang="en-US" sz="200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SWATCHES AND TRIMS GATHERED</a:t>
            </a:r>
            <a:endParaRPr sz="2000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endParaRPr sz="2000">
              <a:solidFill>
                <a:srgbClr val="1B211F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585" name="Google Shape;585;p18"/>
          <p:cNvSpPr txBox="1"/>
          <p:nvPr/>
        </p:nvSpPr>
        <p:spPr>
          <a:xfrm>
            <a:off x="-2350" y="6070931"/>
            <a:ext cx="6454800" cy="6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</a:pPr>
            <a:r>
              <a:rPr lang="en-US" sz="200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NEGOTIATE PRICING AND MINIMUMS</a:t>
            </a:r>
            <a:endParaRPr sz="2000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endParaRPr sz="2000">
              <a:solidFill>
                <a:srgbClr val="1B211F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586" name="Google Shape;586;p18"/>
          <p:cNvSpPr txBox="1"/>
          <p:nvPr/>
        </p:nvSpPr>
        <p:spPr>
          <a:xfrm>
            <a:off x="-2350" y="6902545"/>
            <a:ext cx="6454800" cy="6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</a:pPr>
            <a:r>
              <a:rPr lang="en-US" sz="200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GUIDANCE IN POs AND ORDERING</a:t>
            </a:r>
            <a:endParaRPr sz="2000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endParaRPr sz="2000">
              <a:solidFill>
                <a:srgbClr val="1B211F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587" name="Google Shape;587;p18"/>
          <p:cNvSpPr txBox="1"/>
          <p:nvPr/>
        </p:nvSpPr>
        <p:spPr>
          <a:xfrm>
            <a:off x="-2350" y="7699610"/>
            <a:ext cx="6454800" cy="6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</a:pPr>
            <a:r>
              <a:rPr lang="en-US" sz="200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TRACKING RECEIPT OF ORDERS</a:t>
            </a:r>
            <a:endParaRPr sz="2000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endParaRPr sz="2000">
              <a:solidFill>
                <a:srgbClr val="1B211F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588" name="Google Shape;588;p18"/>
          <p:cNvSpPr txBox="1"/>
          <p:nvPr/>
        </p:nvSpPr>
        <p:spPr>
          <a:xfrm>
            <a:off x="-2350" y="8513937"/>
            <a:ext cx="6454800" cy="6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</a:pPr>
            <a:r>
              <a:rPr lang="en-US" sz="200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1-2 ROUNDS OF REVISIONS</a:t>
            </a:r>
            <a:endParaRPr sz="2000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endParaRPr sz="2000">
              <a:solidFill>
                <a:srgbClr val="1B211F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589" name="Google Shape;589;p18"/>
          <p:cNvSpPr txBox="1"/>
          <p:nvPr/>
        </p:nvSpPr>
        <p:spPr>
          <a:xfrm>
            <a:off x="-2350" y="1156425"/>
            <a:ext cx="6454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1B211F"/>
                </a:solidFill>
                <a:latin typeface="Schibsted Grotesk SemiBold"/>
                <a:ea typeface="Schibsted Grotesk SemiBold"/>
                <a:cs typeface="Schibsted Grotesk SemiBold"/>
                <a:sym typeface="Schibsted Grotesk SemiBold"/>
              </a:rPr>
              <a:t>SOURCING</a:t>
            </a:r>
            <a:endParaRPr sz="4000">
              <a:solidFill>
                <a:schemeClr val="dk1"/>
              </a:solidFill>
              <a:latin typeface="Schibsted Grotesk SemiBold"/>
              <a:ea typeface="Schibsted Grotesk SemiBold"/>
              <a:cs typeface="Schibsted Grotesk SemiBold"/>
              <a:sym typeface="Schibsted Grotesk SemiBold"/>
            </a:endParaRPr>
          </a:p>
        </p:txBody>
      </p:sp>
      <p:pic>
        <p:nvPicPr>
          <p:cNvPr id="590" name="Google Shape;590;p18" title="GERY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321850" y="0"/>
            <a:ext cx="7296201" cy="97536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19"/>
          <p:cNvSpPr/>
          <p:nvPr/>
        </p:nvSpPr>
        <p:spPr>
          <a:xfrm>
            <a:off x="0" y="12"/>
            <a:ext cx="13004800" cy="9745345"/>
          </a:xfrm>
          <a:custGeom>
            <a:avLst/>
            <a:gdLst/>
            <a:ahLst/>
            <a:cxnLst/>
            <a:rect l="l" t="t" r="r" b="b"/>
            <a:pathLst>
              <a:path w="13004800" h="9745345" extrusionOk="0">
                <a:moveTo>
                  <a:pt x="13004800" y="0"/>
                </a:moveTo>
                <a:lnTo>
                  <a:pt x="0" y="0"/>
                </a:lnTo>
                <a:lnTo>
                  <a:pt x="0" y="9745179"/>
                </a:lnTo>
                <a:lnTo>
                  <a:pt x="13004800" y="9745179"/>
                </a:lnTo>
                <a:lnTo>
                  <a:pt x="13004800" y="0"/>
                </a:lnTo>
                <a:close/>
              </a:path>
            </a:pathLst>
          </a:custGeom>
          <a:solidFill>
            <a:srgbClr val="F0F0E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6" name="Google Shape;596;p19"/>
          <p:cNvSpPr/>
          <p:nvPr/>
        </p:nvSpPr>
        <p:spPr>
          <a:xfrm>
            <a:off x="6506475" y="1794425"/>
            <a:ext cx="6497955" cy="7968802"/>
          </a:xfrm>
          <a:custGeom>
            <a:avLst/>
            <a:gdLst/>
            <a:ahLst/>
            <a:cxnLst/>
            <a:rect l="l" t="t" r="r" b="b"/>
            <a:pathLst>
              <a:path w="6497955" h="7948930" extrusionOk="0">
                <a:moveTo>
                  <a:pt x="6497421" y="0"/>
                </a:moveTo>
                <a:lnTo>
                  <a:pt x="0" y="0"/>
                </a:lnTo>
                <a:lnTo>
                  <a:pt x="0" y="7948409"/>
                </a:lnTo>
                <a:lnTo>
                  <a:pt x="6497421" y="7948409"/>
                </a:lnTo>
                <a:lnTo>
                  <a:pt x="6497421" y="0"/>
                </a:lnTo>
                <a:close/>
              </a:path>
            </a:pathLst>
          </a:custGeom>
          <a:solidFill>
            <a:srgbClr val="C9A47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0" algn="l" rtl="0">
              <a:lnSpc>
                <a:spcPct val="10871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</a:pPr>
            <a:endParaRPr dirty="0">
              <a:solidFill>
                <a:schemeClr val="dk1"/>
              </a:solidFill>
              <a:latin typeface="+mj-lt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597" name="Google Shape;597;p19"/>
          <p:cNvSpPr/>
          <p:nvPr/>
        </p:nvSpPr>
        <p:spPr>
          <a:xfrm>
            <a:off x="4762" y="1783633"/>
            <a:ext cx="13000355" cy="5080"/>
          </a:xfrm>
          <a:custGeom>
            <a:avLst/>
            <a:gdLst/>
            <a:ahLst/>
            <a:cxnLst/>
            <a:rect l="l" t="t" r="r" b="b"/>
            <a:pathLst>
              <a:path w="13000355" h="5080" extrusionOk="0">
                <a:moveTo>
                  <a:pt x="0" y="5041"/>
                </a:moveTo>
                <a:lnTo>
                  <a:pt x="13000037" y="5041"/>
                </a:lnTo>
                <a:lnTo>
                  <a:pt x="13000037" y="0"/>
                </a:lnTo>
                <a:lnTo>
                  <a:pt x="0" y="0"/>
                </a:lnTo>
                <a:lnTo>
                  <a:pt x="0" y="5041"/>
                </a:lnTo>
                <a:close/>
              </a:path>
            </a:pathLst>
          </a:custGeom>
          <a:solidFill>
            <a:srgbClr val="1B211F">
              <a:alpha val="34120"/>
            </a:srgb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8" name="Google Shape;598;p19"/>
          <p:cNvSpPr txBox="1">
            <a:spLocks noGrp="1"/>
          </p:cNvSpPr>
          <p:nvPr>
            <p:ph type="title" idx="4294967295"/>
          </p:nvPr>
        </p:nvSpPr>
        <p:spPr>
          <a:xfrm>
            <a:off x="50" y="347000"/>
            <a:ext cx="13004700" cy="10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8400" rIns="0" bIns="0" anchor="t" anchorCtr="0">
            <a:spAutoFit/>
          </a:bodyPr>
          <a:lstStyle/>
          <a:p>
            <a:pPr marL="80645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6350" dirty="0"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PRIORITIES</a:t>
            </a:r>
            <a:endParaRPr sz="6350" dirty="0"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pic>
        <p:nvPicPr>
          <p:cNvPr id="599" name="Google Shape;599;p19"/>
          <p:cNvPicPr preferRelativeResize="0"/>
          <p:nvPr/>
        </p:nvPicPr>
        <p:blipFill rotWithShape="1">
          <a:blip r:embed="rId3">
            <a:alphaModFix/>
          </a:blip>
          <a:srcRect t="9062" b="9070"/>
          <a:stretch/>
        </p:blipFill>
        <p:spPr>
          <a:xfrm>
            <a:off x="4750" y="1783625"/>
            <a:ext cx="6497952" cy="7969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00" name="Google Shape;600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06850" y="3552850"/>
            <a:ext cx="6497951" cy="5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1" name="Google Shape;601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06850" y="6672538"/>
            <a:ext cx="6497951" cy="5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2" name="Google Shape;602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06850" y="8192063"/>
            <a:ext cx="6497951" cy="57150"/>
          </a:xfrm>
          <a:prstGeom prst="rect">
            <a:avLst/>
          </a:prstGeom>
          <a:noFill/>
          <a:ln>
            <a:noFill/>
          </a:ln>
        </p:spPr>
      </p:pic>
      <p:sp>
        <p:nvSpPr>
          <p:cNvPr id="603" name="Google Shape;603;p19"/>
          <p:cNvSpPr txBox="1"/>
          <p:nvPr/>
        </p:nvSpPr>
        <p:spPr>
          <a:xfrm>
            <a:off x="6775537" y="5398588"/>
            <a:ext cx="6232653" cy="1087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0625" rIns="0" bIns="0" anchor="t" anchorCtr="0">
            <a:spAutoFit/>
          </a:bodyPr>
          <a:lstStyle/>
          <a:p>
            <a:pPr marL="0" marR="5080" lvl="0" indent="0" algn="l" rtl="0">
              <a:lnSpc>
                <a:spcPct val="10871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30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DEVELOP HIGH QUALITY </a:t>
            </a:r>
            <a:r>
              <a:rPr lang="en-US" sz="30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PATTERNS &amp; </a:t>
            </a:r>
            <a:r>
              <a:rPr lang="en-US" sz="30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SAMPLES </a:t>
            </a:r>
            <a:endParaRPr sz="3000" b="0" i="0" u="none" strike="noStrike" cap="none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604" name="Google Shape;604;p19"/>
          <p:cNvSpPr txBox="1"/>
          <p:nvPr/>
        </p:nvSpPr>
        <p:spPr>
          <a:xfrm>
            <a:off x="6775538" y="6862588"/>
            <a:ext cx="6224512" cy="1087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0625" rIns="0" bIns="0" anchor="t" anchorCtr="0">
            <a:spAutoFit/>
          </a:bodyPr>
          <a:lstStyle/>
          <a:p>
            <a:pPr marL="0" marR="5080" lvl="0" indent="0" algn="l" rtl="0">
              <a:lnSpc>
                <a:spcPct val="10871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30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PRODUCE A SMALL VOLUME </a:t>
            </a:r>
            <a:r>
              <a:rPr lang="en-US" sz="30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PRODUCTION RUN </a:t>
            </a:r>
            <a:r>
              <a:rPr lang="en-US" sz="30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FOR SALES</a:t>
            </a:r>
            <a:endParaRPr sz="3000" b="0" i="0" u="none" strike="noStrike" cap="none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pic>
        <p:nvPicPr>
          <p:cNvPr id="605" name="Google Shape;605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06850" y="5112688"/>
            <a:ext cx="6497951" cy="57150"/>
          </a:xfrm>
          <a:prstGeom prst="rect">
            <a:avLst/>
          </a:prstGeom>
          <a:noFill/>
          <a:ln>
            <a:noFill/>
          </a:ln>
        </p:spPr>
      </p:pic>
      <p:sp>
        <p:nvSpPr>
          <p:cNvPr id="606" name="Google Shape;606;p19"/>
          <p:cNvSpPr txBox="1"/>
          <p:nvPr/>
        </p:nvSpPr>
        <p:spPr>
          <a:xfrm>
            <a:off x="6775549" y="3746350"/>
            <a:ext cx="6232653" cy="1289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0625" rIns="0" bIns="0" anchor="t" anchorCtr="0">
            <a:spAutoFit/>
          </a:bodyPr>
          <a:lstStyle/>
          <a:p>
            <a:pPr marL="0" marR="5080" lvl="0" indent="0" algn="l" rtl="0">
              <a:lnSpc>
                <a:spcPct val="10871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30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SOURCE FABRIC AND TRIMS EFFECTIVELY</a:t>
            </a:r>
            <a:r>
              <a:rPr lang="en-US" sz="42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 </a:t>
            </a:r>
            <a:endParaRPr sz="4200" b="0" i="0" u="none" strike="noStrike" cap="none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607" name="Google Shape;607;p19"/>
          <p:cNvSpPr txBox="1"/>
          <p:nvPr/>
        </p:nvSpPr>
        <p:spPr>
          <a:xfrm>
            <a:off x="6732025" y="2268100"/>
            <a:ext cx="4839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5080" lvl="0" indent="0" algn="l" rtl="0">
              <a:lnSpc>
                <a:spcPct val="10871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20"/>
          <p:cNvSpPr/>
          <p:nvPr/>
        </p:nvSpPr>
        <p:spPr>
          <a:xfrm>
            <a:off x="0" y="12"/>
            <a:ext cx="13004800" cy="9745345"/>
          </a:xfrm>
          <a:custGeom>
            <a:avLst/>
            <a:gdLst/>
            <a:ahLst/>
            <a:cxnLst/>
            <a:rect l="l" t="t" r="r" b="b"/>
            <a:pathLst>
              <a:path w="13004800" h="9745345" extrusionOk="0">
                <a:moveTo>
                  <a:pt x="13004800" y="0"/>
                </a:moveTo>
                <a:lnTo>
                  <a:pt x="0" y="0"/>
                </a:lnTo>
                <a:lnTo>
                  <a:pt x="0" y="9745179"/>
                </a:lnTo>
                <a:lnTo>
                  <a:pt x="13004800" y="9745179"/>
                </a:lnTo>
                <a:lnTo>
                  <a:pt x="13004800" y="0"/>
                </a:lnTo>
                <a:close/>
              </a:path>
            </a:pathLst>
          </a:custGeom>
          <a:solidFill>
            <a:srgbClr val="F0F0E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3" name="Google Shape;613;p20"/>
          <p:cNvSpPr/>
          <p:nvPr/>
        </p:nvSpPr>
        <p:spPr>
          <a:xfrm>
            <a:off x="6506475" y="1794425"/>
            <a:ext cx="6497955" cy="7968802"/>
          </a:xfrm>
          <a:custGeom>
            <a:avLst/>
            <a:gdLst/>
            <a:ahLst/>
            <a:cxnLst/>
            <a:rect l="l" t="t" r="r" b="b"/>
            <a:pathLst>
              <a:path w="6497955" h="7948930" extrusionOk="0">
                <a:moveTo>
                  <a:pt x="6497421" y="0"/>
                </a:moveTo>
                <a:lnTo>
                  <a:pt x="0" y="0"/>
                </a:lnTo>
                <a:lnTo>
                  <a:pt x="0" y="7948409"/>
                </a:lnTo>
                <a:lnTo>
                  <a:pt x="6497421" y="7948409"/>
                </a:lnTo>
                <a:lnTo>
                  <a:pt x="6497421" y="0"/>
                </a:lnTo>
                <a:close/>
              </a:path>
            </a:pathLst>
          </a:custGeom>
          <a:solidFill>
            <a:srgbClr val="C9A47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0" algn="l" rtl="0">
              <a:lnSpc>
                <a:spcPct val="10871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</a:pPr>
            <a:endParaRPr dirty="0">
              <a:solidFill>
                <a:schemeClr val="dk1"/>
              </a:solidFill>
              <a:latin typeface="+mj-lt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614" name="Google Shape;614;p20"/>
          <p:cNvSpPr/>
          <p:nvPr/>
        </p:nvSpPr>
        <p:spPr>
          <a:xfrm>
            <a:off x="4762" y="1783633"/>
            <a:ext cx="13000355" cy="5080"/>
          </a:xfrm>
          <a:custGeom>
            <a:avLst/>
            <a:gdLst/>
            <a:ahLst/>
            <a:cxnLst/>
            <a:rect l="l" t="t" r="r" b="b"/>
            <a:pathLst>
              <a:path w="13000355" h="5080" extrusionOk="0">
                <a:moveTo>
                  <a:pt x="0" y="5041"/>
                </a:moveTo>
                <a:lnTo>
                  <a:pt x="13000037" y="5041"/>
                </a:lnTo>
                <a:lnTo>
                  <a:pt x="13000037" y="0"/>
                </a:lnTo>
                <a:lnTo>
                  <a:pt x="0" y="0"/>
                </a:lnTo>
                <a:lnTo>
                  <a:pt x="0" y="5041"/>
                </a:lnTo>
                <a:close/>
              </a:path>
            </a:pathLst>
          </a:custGeom>
          <a:solidFill>
            <a:srgbClr val="1B211F">
              <a:alpha val="34120"/>
            </a:srgb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5" name="Google Shape;615;p20"/>
          <p:cNvSpPr txBox="1">
            <a:spLocks noGrp="1"/>
          </p:cNvSpPr>
          <p:nvPr>
            <p:ph type="title" idx="4294967295"/>
          </p:nvPr>
        </p:nvSpPr>
        <p:spPr>
          <a:xfrm>
            <a:off x="50" y="347000"/>
            <a:ext cx="13004700" cy="11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8400" rIns="0" bIns="0" anchor="t" anchorCtr="0">
            <a:spAutoFit/>
          </a:bodyPr>
          <a:lstStyle/>
          <a:p>
            <a:pPr marL="80645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6450"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 </a:t>
            </a:r>
            <a:r>
              <a:rPr lang="en-US" sz="6350"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PRIORITIES</a:t>
            </a:r>
            <a:endParaRPr sz="6350"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pic>
        <p:nvPicPr>
          <p:cNvPr id="616" name="Google Shape;616;p20"/>
          <p:cNvPicPr preferRelativeResize="0"/>
          <p:nvPr/>
        </p:nvPicPr>
        <p:blipFill rotWithShape="1">
          <a:blip r:embed="rId3">
            <a:alphaModFix/>
          </a:blip>
          <a:srcRect t="9062" b="9070"/>
          <a:stretch/>
        </p:blipFill>
        <p:spPr>
          <a:xfrm>
            <a:off x="4750" y="1783625"/>
            <a:ext cx="6497952" cy="7969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17" name="Google Shape;617;p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06850" y="3552850"/>
            <a:ext cx="6497951" cy="5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8" name="Google Shape;618;p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06850" y="6672538"/>
            <a:ext cx="6497951" cy="5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9" name="Google Shape;619;p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06850" y="8192063"/>
            <a:ext cx="6497951" cy="57150"/>
          </a:xfrm>
          <a:prstGeom prst="rect">
            <a:avLst/>
          </a:prstGeom>
          <a:noFill/>
          <a:ln>
            <a:noFill/>
          </a:ln>
        </p:spPr>
      </p:pic>
      <p:sp>
        <p:nvSpPr>
          <p:cNvPr id="620" name="Google Shape;620;p20"/>
          <p:cNvSpPr txBox="1"/>
          <p:nvPr/>
        </p:nvSpPr>
        <p:spPr>
          <a:xfrm>
            <a:off x="6775538" y="5398588"/>
            <a:ext cx="5959800" cy="10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0625" rIns="0" bIns="0" anchor="t" anchorCtr="0">
            <a:spAutoFit/>
          </a:bodyPr>
          <a:lstStyle/>
          <a:p>
            <a:pPr marL="0" marR="5080" lvl="0" indent="0" algn="l" rtl="0">
              <a:lnSpc>
                <a:spcPct val="10871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30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DEVELOP HIGH QUALITY </a:t>
            </a:r>
            <a:r>
              <a:rPr lang="en-US" sz="30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PATTERNS &amp; </a:t>
            </a:r>
            <a:r>
              <a:rPr lang="en-US" sz="30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SAMPLES </a:t>
            </a:r>
            <a:endParaRPr sz="3000" b="0" i="0" u="none" strike="noStrike" cap="none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621" name="Google Shape;621;p20"/>
          <p:cNvSpPr txBox="1"/>
          <p:nvPr/>
        </p:nvSpPr>
        <p:spPr>
          <a:xfrm>
            <a:off x="6775538" y="6862588"/>
            <a:ext cx="5959800" cy="10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0625" rIns="0" bIns="0" anchor="t" anchorCtr="0">
            <a:spAutoFit/>
          </a:bodyPr>
          <a:lstStyle/>
          <a:p>
            <a:pPr marL="0" marR="5080" lvl="0" indent="0" algn="l" rtl="0">
              <a:lnSpc>
                <a:spcPct val="10871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30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PRODUCE A SMALL VOLUME </a:t>
            </a:r>
            <a:r>
              <a:rPr lang="en-US" sz="30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PRODUCTION RUN </a:t>
            </a:r>
            <a:r>
              <a:rPr lang="en-US" sz="30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FOR SALES</a:t>
            </a:r>
            <a:endParaRPr sz="3000" b="0" i="0" u="none" strike="noStrike" cap="none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pic>
        <p:nvPicPr>
          <p:cNvPr id="622" name="Google Shape;622;p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06850" y="5112688"/>
            <a:ext cx="6497951" cy="57150"/>
          </a:xfrm>
          <a:prstGeom prst="rect">
            <a:avLst/>
          </a:prstGeom>
          <a:noFill/>
          <a:ln>
            <a:noFill/>
          </a:ln>
        </p:spPr>
      </p:pic>
      <p:sp>
        <p:nvSpPr>
          <p:cNvPr id="623" name="Google Shape;623;p20"/>
          <p:cNvSpPr txBox="1"/>
          <p:nvPr/>
        </p:nvSpPr>
        <p:spPr>
          <a:xfrm>
            <a:off x="6775550" y="3746350"/>
            <a:ext cx="5959787" cy="1289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0625" rIns="0" bIns="0" anchor="t" anchorCtr="0">
            <a:spAutoFit/>
          </a:bodyPr>
          <a:lstStyle/>
          <a:p>
            <a:pPr marL="0" marR="5080" lvl="0" indent="0" algn="l" rtl="0">
              <a:lnSpc>
                <a:spcPct val="10871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30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SOURCE FABRIC AND TRIMS EFFECTIVELY</a:t>
            </a:r>
            <a:r>
              <a:rPr lang="en-US" sz="42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 </a:t>
            </a:r>
            <a:endParaRPr sz="4200" b="0" i="0" u="none" strike="noStrike" cap="none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624" name="Google Shape;624;p20"/>
          <p:cNvSpPr txBox="1"/>
          <p:nvPr/>
        </p:nvSpPr>
        <p:spPr>
          <a:xfrm>
            <a:off x="6732024" y="2268100"/>
            <a:ext cx="6003313" cy="1191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5080" lvl="0" indent="0" algn="l" rtl="0">
              <a:lnSpc>
                <a:spcPct val="10871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</a:pPr>
            <a:r>
              <a:rPr lang="en-US" sz="30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CREATE A MADE-IN-LA APPAREL BRAND</a:t>
            </a:r>
            <a:endParaRPr sz="1800" dirty="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21"/>
          <p:cNvSpPr/>
          <p:nvPr/>
        </p:nvSpPr>
        <p:spPr>
          <a:xfrm>
            <a:off x="0" y="12"/>
            <a:ext cx="13004800" cy="9745345"/>
          </a:xfrm>
          <a:custGeom>
            <a:avLst/>
            <a:gdLst/>
            <a:ahLst/>
            <a:cxnLst/>
            <a:rect l="l" t="t" r="r" b="b"/>
            <a:pathLst>
              <a:path w="13004800" h="9745345" extrusionOk="0">
                <a:moveTo>
                  <a:pt x="13004800" y="0"/>
                </a:moveTo>
                <a:lnTo>
                  <a:pt x="0" y="0"/>
                </a:lnTo>
                <a:lnTo>
                  <a:pt x="0" y="9745179"/>
                </a:lnTo>
                <a:lnTo>
                  <a:pt x="13004800" y="9745179"/>
                </a:lnTo>
                <a:lnTo>
                  <a:pt x="13004800" y="0"/>
                </a:lnTo>
                <a:close/>
              </a:path>
            </a:pathLst>
          </a:custGeom>
          <a:solidFill>
            <a:srgbClr val="F0F0E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0" name="Google Shape;630;p21"/>
          <p:cNvSpPr/>
          <p:nvPr/>
        </p:nvSpPr>
        <p:spPr>
          <a:xfrm>
            <a:off x="6509333" y="1784798"/>
            <a:ext cx="6497955" cy="7968802"/>
          </a:xfrm>
          <a:custGeom>
            <a:avLst/>
            <a:gdLst/>
            <a:ahLst/>
            <a:cxnLst/>
            <a:rect l="l" t="t" r="r" b="b"/>
            <a:pathLst>
              <a:path w="6497955" h="7948930" extrusionOk="0">
                <a:moveTo>
                  <a:pt x="6497421" y="0"/>
                </a:moveTo>
                <a:lnTo>
                  <a:pt x="0" y="0"/>
                </a:lnTo>
                <a:lnTo>
                  <a:pt x="0" y="7948409"/>
                </a:lnTo>
                <a:lnTo>
                  <a:pt x="6497421" y="7948409"/>
                </a:lnTo>
                <a:lnTo>
                  <a:pt x="6497421" y="0"/>
                </a:lnTo>
                <a:close/>
              </a:path>
            </a:pathLst>
          </a:custGeom>
          <a:solidFill>
            <a:srgbClr val="C9A47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1" name="Google Shape;631;p21"/>
          <p:cNvSpPr/>
          <p:nvPr/>
        </p:nvSpPr>
        <p:spPr>
          <a:xfrm>
            <a:off x="4762" y="1783633"/>
            <a:ext cx="13000355" cy="5080"/>
          </a:xfrm>
          <a:custGeom>
            <a:avLst/>
            <a:gdLst/>
            <a:ahLst/>
            <a:cxnLst/>
            <a:rect l="l" t="t" r="r" b="b"/>
            <a:pathLst>
              <a:path w="13000355" h="5080" extrusionOk="0">
                <a:moveTo>
                  <a:pt x="0" y="5041"/>
                </a:moveTo>
                <a:lnTo>
                  <a:pt x="13000037" y="5041"/>
                </a:lnTo>
                <a:lnTo>
                  <a:pt x="13000037" y="0"/>
                </a:lnTo>
                <a:lnTo>
                  <a:pt x="0" y="0"/>
                </a:lnTo>
                <a:lnTo>
                  <a:pt x="0" y="5041"/>
                </a:lnTo>
                <a:close/>
              </a:path>
            </a:pathLst>
          </a:custGeom>
          <a:solidFill>
            <a:srgbClr val="1B211F">
              <a:alpha val="34120"/>
            </a:srgb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2" name="Google Shape;632;p21"/>
          <p:cNvSpPr txBox="1">
            <a:spLocks noGrp="1"/>
          </p:cNvSpPr>
          <p:nvPr>
            <p:ph type="title" idx="4294967295"/>
          </p:nvPr>
        </p:nvSpPr>
        <p:spPr>
          <a:xfrm>
            <a:off x="2588" y="328325"/>
            <a:ext cx="13004700" cy="10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8400" rIns="0" bIns="0" anchor="t" anchorCtr="0">
            <a:spAutoFit/>
          </a:bodyPr>
          <a:lstStyle/>
          <a:p>
            <a:pPr marL="80645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6050" dirty="0">
                <a:latin typeface="Schibsted Grotesk SemiBold"/>
                <a:ea typeface="Schibsted Grotesk SemiBold"/>
                <a:cs typeface="Schibsted Grotesk SemiBold"/>
                <a:sym typeface="Schibsted Grotesk SemiBold"/>
              </a:rPr>
              <a:t>PRIORITIES</a:t>
            </a:r>
            <a:endParaRPr sz="6050" dirty="0">
              <a:latin typeface="Schibsted Grotesk SemiBold"/>
              <a:ea typeface="Schibsted Grotesk SemiBold"/>
              <a:cs typeface="Schibsted Grotesk SemiBold"/>
              <a:sym typeface="Schibsted Grotesk SemiBold"/>
            </a:endParaRPr>
          </a:p>
        </p:txBody>
      </p:sp>
      <p:pic>
        <p:nvPicPr>
          <p:cNvPr id="633" name="Google Shape;633;p21"/>
          <p:cNvPicPr preferRelativeResize="0"/>
          <p:nvPr/>
        </p:nvPicPr>
        <p:blipFill rotWithShape="1">
          <a:blip r:embed="rId3">
            <a:alphaModFix/>
          </a:blip>
          <a:srcRect t="9062" b="9070"/>
          <a:stretch/>
        </p:blipFill>
        <p:spPr>
          <a:xfrm>
            <a:off x="4750" y="1783625"/>
            <a:ext cx="6497952" cy="7969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34" name="Google Shape;634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06850" y="3552850"/>
            <a:ext cx="6497951" cy="5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5" name="Google Shape;635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06850" y="6672538"/>
            <a:ext cx="6497951" cy="5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6" name="Google Shape;636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06850" y="8192063"/>
            <a:ext cx="6497951" cy="57150"/>
          </a:xfrm>
          <a:prstGeom prst="rect">
            <a:avLst/>
          </a:prstGeom>
          <a:noFill/>
          <a:ln>
            <a:noFill/>
          </a:ln>
        </p:spPr>
      </p:pic>
      <p:sp>
        <p:nvSpPr>
          <p:cNvPr id="637" name="Google Shape;637;p21"/>
          <p:cNvSpPr txBox="1"/>
          <p:nvPr/>
        </p:nvSpPr>
        <p:spPr>
          <a:xfrm>
            <a:off x="6856088" y="2148188"/>
            <a:ext cx="6143962" cy="1087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0625" rIns="0" bIns="0" anchor="t" anchorCtr="0">
            <a:spAutoFit/>
          </a:bodyPr>
          <a:lstStyle/>
          <a:p>
            <a:pPr marL="0" marR="5080" lvl="0" indent="0" algn="l" rtl="0">
              <a:lnSpc>
                <a:spcPct val="10871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30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SOURCE FABRIC </a:t>
            </a:r>
            <a:r>
              <a:rPr lang="en-US" sz="30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&amp;</a:t>
            </a:r>
            <a:r>
              <a:rPr lang="en-US" sz="30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 TRIMS EFFECTIVELY </a:t>
            </a:r>
            <a:endParaRPr sz="3000" b="0" i="0" u="none" strike="noStrike" cap="none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638" name="Google Shape;638;p21"/>
          <p:cNvSpPr txBox="1"/>
          <p:nvPr/>
        </p:nvSpPr>
        <p:spPr>
          <a:xfrm>
            <a:off x="6775912" y="5448813"/>
            <a:ext cx="6224137" cy="1087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0625" rIns="0" bIns="0" anchor="t" anchorCtr="0">
            <a:spAutoFit/>
          </a:bodyPr>
          <a:lstStyle/>
          <a:p>
            <a:pPr marL="0" marR="5080" lvl="0" indent="0" algn="l" rtl="0">
              <a:lnSpc>
                <a:spcPct val="10871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30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DEVELOP HIGH QUALITY </a:t>
            </a:r>
            <a:r>
              <a:rPr lang="en-US" sz="30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PATTERNS &amp; </a:t>
            </a:r>
            <a:r>
              <a:rPr lang="en-US" sz="30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SAMPLES </a:t>
            </a:r>
            <a:endParaRPr sz="3000" b="0" i="0" u="none" strike="noStrike" cap="none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639" name="Google Shape;639;p21"/>
          <p:cNvSpPr txBox="1"/>
          <p:nvPr/>
        </p:nvSpPr>
        <p:spPr>
          <a:xfrm>
            <a:off x="6775913" y="6867913"/>
            <a:ext cx="6231370" cy="1087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0625" rIns="0" bIns="0" anchor="t" anchorCtr="0">
            <a:spAutoFit/>
          </a:bodyPr>
          <a:lstStyle/>
          <a:p>
            <a:pPr marL="0" marR="5080" lvl="0" indent="0" algn="l" rtl="0">
              <a:lnSpc>
                <a:spcPct val="10871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30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PRODUCE A SMALL VOLUME </a:t>
            </a:r>
            <a:r>
              <a:rPr lang="en-US" sz="30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PRODUCTION RUN </a:t>
            </a:r>
            <a:r>
              <a:rPr lang="en-US" sz="30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FOR SALES</a:t>
            </a:r>
            <a:endParaRPr sz="3000" b="0" i="0" u="none" strike="noStrike" cap="none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pic>
        <p:nvPicPr>
          <p:cNvPr id="640" name="Google Shape;640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06850" y="5112688"/>
            <a:ext cx="6497951" cy="57150"/>
          </a:xfrm>
          <a:prstGeom prst="rect">
            <a:avLst/>
          </a:prstGeom>
          <a:noFill/>
          <a:ln>
            <a:noFill/>
          </a:ln>
        </p:spPr>
      </p:pic>
      <p:sp>
        <p:nvSpPr>
          <p:cNvPr id="641" name="Google Shape;641;p21"/>
          <p:cNvSpPr txBox="1"/>
          <p:nvPr/>
        </p:nvSpPr>
        <p:spPr>
          <a:xfrm>
            <a:off x="6856101" y="3838750"/>
            <a:ext cx="6151182" cy="1087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0625" rIns="0" bIns="0" anchor="t" anchorCtr="0">
            <a:spAutoFit/>
          </a:bodyPr>
          <a:lstStyle/>
          <a:p>
            <a:pPr marL="0" marR="5080" lvl="0" indent="0" algn="l" rtl="0">
              <a:lnSpc>
                <a:spcPct val="10871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30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MANAGE FABRIC TREATMENTS WITH PRECISION</a:t>
            </a:r>
            <a:endParaRPr sz="3000" b="0" i="0" u="none" strike="noStrike" cap="none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22"/>
          <p:cNvSpPr/>
          <p:nvPr/>
        </p:nvSpPr>
        <p:spPr>
          <a:xfrm>
            <a:off x="0" y="12"/>
            <a:ext cx="13004800" cy="9745345"/>
          </a:xfrm>
          <a:custGeom>
            <a:avLst/>
            <a:gdLst/>
            <a:ahLst/>
            <a:cxnLst/>
            <a:rect l="l" t="t" r="r" b="b"/>
            <a:pathLst>
              <a:path w="13004800" h="9745345" extrusionOk="0">
                <a:moveTo>
                  <a:pt x="13004800" y="0"/>
                </a:moveTo>
                <a:lnTo>
                  <a:pt x="0" y="0"/>
                </a:lnTo>
                <a:lnTo>
                  <a:pt x="0" y="9745179"/>
                </a:lnTo>
                <a:lnTo>
                  <a:pt x="13004800" y="9745179"/>
                </a:lnTo>
                <a:lnTo>
                  <a:pt x="13004800" y="0"/>
                </a:lnTo>
                <a:close/>
              </a:path>
            </a:pathLst>
          </a:custGeom>
          <a:solidFill>
            <a:srgbClr val="F0F0E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7" name="Google Shape;647;p22"/>
          <p:cNvSpPr/>
          <p:nvPr/>
        </p:nvSpPr>
        <p:spPr>
          <a:xfrm>
            <a:off x="6506475" y="1794425"/>
            <a:ext cx="6497955" cy="7968802"/>
          </a:xfrm>
          <a:custGeom>
            <a:avLst/>
            <a:gdLst/>
            <a:ahLst/>
            <a:cxnLst/>
            <a:rect l="l" t="t" r="r" b="b"/>
            <a:pathLst>
              <a:path w="6497955" h="7948930" extrusionOk="0">
                <a:moveTo>
                  <a:pt x="6497421" y="0"/>
                </a:moveTo>
                <a:lnTo>
                  <a:pt x="0" y="0"/>
                </a:lnTo>
                <a:lnTo>
                  <a:pt x="0" y="7948409"/>
                </a:lnTo>
                <a:lnTo>
                  <a:pt x="6497421" y="7948409"/>
                </a:lnTo>
                <a:lnTo>
                  <a:pt x="6497421" y="0"/>
                </a:lnTo>
                <a:close/>
              </a:path>
            </a:pathLst>
          </a:custGeom>
          <a:solidFill>
            <a:srgbClr val="C9A47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0" algn="l" rtl="0">
              <a:lnSpc>
                <a:spcPct val="10871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</a:pPr>
            <a:endParaRPr dirty="0">
              <a:solidFill>
                <a:schemeClr val="dk1"/>
              </a:solidFill>
              <a:latin typeface="+mj-lt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648" name="Google Shape;648;p22"/>
          <p:cNvSpPr/>
          <p:nvPr/>
        </p:nvSpPr>
        <p:spPr>
          <a:xfrm>
            <a:off x="4762" y="1783633"/>
            <a:ext cx="13000355" cy="5080"/>
          </a:xfrm>
          <a:custGeom>
            <a:avLst/>
            <a:gdLst/>
            <a:ahLst/>
            <a:cxnLst/>
            <a:rect l="l" t="t" r="r" b="b"/>
            <a:pathLst>
              <a:path w="13000355" h="5080" extrusionOk="0">
                <a:moveTo>
                  <a:pt x="0" y="5041"/>
                </a:moveTo>
                <a:lnTo>
                  <a:pt x="13000037" y="5041"/>
                </a:lnTo>
                <a:lnTo>
                  <a:pt x="13000037" y="0"/>
                </a:lnTo>
                <a:lnTo>
                  <a:pt x="0" y="0"/>
                </a:lnTo>
                <a:lnTo>
                  <a:pt x="0" y="5041"/>
                </a:lnTo>
                <a:close/>
              </a:path>
            </a:pathLst>
          </a:custGeom>
          <a:solidFill>
            <a:srgbClr val="1B211F">
              <a:alpha val="34120"/>
            </a:srgb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9" name="Google Shape;649;p22"/>
          <p:cNvSpPr txBox="1">
            <a:spLocks noGrp="1"/>
          </p:cNvSpPr>
          <p:nvPr>
            <p:ph type="title" idx="4294967295"/>
          </p:nvPr>
        </p:nvSpPr>
        <p:spPr>
          <a:xfrm>
            <a:off x="50" y="347000"/>
            <a:ext cx="13004700" cy="12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8400" rIns="0" bIns="0" anchor="t" anchorCtr="0">
            <a:spAutoFit/>
          </a:bodyPr>
          <a:lstStyle/>
          <a:p>
            <a:pPr marL="80645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PRIORITIES</a:t>
            </a:r>
            <a:endParaRPr dirty="0"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pic>
        <p:nvPicPr>
          <p:cNvPr id="650" name="Google Shape;650;p22"/>
          <p:cNvPicPr preferRelativeResize="0"/>
          <p:nvPr/>
        </p:nvPicPr>
        <p:blipFill rotWithShape="1">
          <a:blip r:embed="rId3">
            <a:alphaModFix/>
          </a:blip>
          <a:srcRect t="9062" b="9070"/>
          <a:stretch/>
        </p:blipFill>
        <p:spPr>
          <a:xfrm>
            <a:off x="4750" y="1783625"/>
            <a:ext cx="6497952" cy="7969976"/>
          </a:xfrm>
          <a:prstGeom prst="rect">
            <a:avLst/>
          </a:prstGeom>
          <a:noFill/>
          <a:ln>
            <a:noFill/>
          </a:ln>
        </p:spPr>
      </p:pic>
      <p:sp>
        <p:nvSpPr>
          <p:cNvPr id="651" name="Google Shape;651;p22"/>
          <p:cNvSpPr txBox="1"/>
          <p:nvPr/>
        </p:nvSpPr>
        <p:spPr>
          <a:xfrm>
            <a:off x="6775913" y="5493613"/>
            <a:ext cx="5959800" cy="5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0625" rIns="0" bIns="0" anchor="t" anchorCtr="0">
            <a:spAutoFit/>
          </a:bodyPr>
          <a:lstStyle/>
          <a:p>
            <a:pPr marL="0" marR="5080" lvl="0" indent="0" algn="l" rtl="0">
              <a:lnSpc>
                <a:spcPct val="10871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endParaRPr sz="30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652" name="Google Shape;652;p22"/>
          <p:cNvSpPr txBox="1"/>
          <p:nvPr/>
        </p:nvSpPr>
        <p:spPr>
          <a:xfrm>
            <a:off x="6772138" y="5610838"/>
            <a:ext cx="6227911" cy="1591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0625" rIns="0" bIns="0" anchor="t" anchorCtr="0">
            <a:spAutoFit/>
          </a:bodyPr>
          <a:lstStyle/>
          <a:p>
            <a:pPr marL="0" marR="5080" lvl="0" indent="0" algn="l" rtl="0">
              <a:lnSpc>
                <a:spcPct val="10871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30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INSPECT + </a:t>
            </a:r>
            <a:r>
              <a:rPr lang="en-US" sz="30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PRODUCE A SMALL VOLUME </a:t>
            </a:r>
            <a:r>
              <a:rPr lang="en-US" sz="30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PRODUCTION RUN </a:t>
            </a:r>
            <a:r>
              <a:rPr lang="en-US" sz="30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FOR SALES</a:t>
            </a:r>
            <a:endParaRPr sz="3000" b="0" i="0" u="none" strike="noStrike" cap="none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pic>
        <p:nvPicPr>
          <p:cNvPr id="653" name="Google Shape;653;p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06850" y="5112688"/>
            <a:ext cx="6497951" cy="57150"/>
          </a:xfrm>
          <a:prstGeom prst="rect">
            <a:avLst/>
          </a:prstGeom>
          <a:noFill/>
          <a:ln>
            <a:noFill/>
          </a:ln>
        </p:spPr>
      </p:pic>
      <p:sp>
        <p:nvSpPr>
          <p:cNvPr id="654" name="Google Shape;654;p22"/>
          <p:cNvSpPr txBox="1"/>
          <p:nvPr/>
        </p:nvSpPr>
        <p:spPr>
          <a:xfrm>
            <a:off x="6775913" y="3755225"/>
            <a:ext cx="6232290" cy="1289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0625" rIns="0" bIns="0" anchor="t" anchorCtr="0">
            <a:spAutoFit/>
          </a:bodyPr>
          <a:lstStyle/>
          <a:p>
            <a:pPr marL="0" marR="5080" lvl="0" indent="0" algn="l" rtl="0">
              <a:lnSpc>
                <a:spcPct val="10871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30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SOURCE FABRIC AND TRIMS EFFECTIVELY</a:t>
            </a:r>
            <a:r>
              <a:rPr lang="en-US" sz="42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 </a:t>
            </a:r>
            <a:endParaRPr sz="4200" b="0" i="0" u="none" strike="noStrike" cap="none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23"/>
          <p:cNvSpPr/>
          <p:nvPr/>
        </p:nvSpPr>
        <p:spPr>
          <a:xfrm>
            <a:off x="0" y="12"/>
            <a:ext cx="13004800" cy="9745345"/>
          </a:xfrm>
          <a:custGeom>
            <a:avLst/>
            <a:gdLst/>
            <a:ahLst/>
            <a:cxnLst/>
            <a:rect l="l" t="t" r="r" b="b"/>
            <a:pathLst>
              <a:path w="13004800" h="9745345" extrusionOk="0">
                <a:moveTo>
                  <a:pt x="13004800" y="0"/>
                </a:moveTo>
                <a:lnTo>
                  <a:pt x="0" y="0"/>
                </a:lnTo>
                <a:lnTo>
                  <a:pt x="0" y="9745179"/>
                </a:lnTo>
                <a:lnTo>
                  <a:pt x="13004800" y="9745179"/>
                </a:lnTo>
                <a:lnTo>
                  <a:pt x="13004800" y="0"/>
                </a:lnTo>
                <a:close/>
              </a:path>
            </a:pathLst>
          </a:custGeom>
          <a:solidFill>
            <a:srgbClr val="F0F0E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0" name="Google Shape;660;p23"/>
          <p:cNvSpPr/>
          <p:nvPr/>
        </p:nvSpPr>
        <p:spPr>
          <a:xfrm>
            <a:off x="6506850" y="1784212"/>
            <a:ext cx="6497955" cy="7968802"/>
          </a:xfrm>
          <a:custGeom>
            <a:avLst/>
            <a:gdLst/>
            <a:ahLst/>
            <a:cxnLst/>
            <a:rect l="l" t="t" r="r" b="b"/>
            <a:pathLst>
              <a:path w="6497955" h="7948930" extrusionOk="0">
                <a:moveTo>
                  <a:pt x="6497421" y="0"/>
                </a:moveTo>
                <a:lnTo>
                  <a:pt x="0" y="0"/>
                </a:lnTo>
                <a:lnTo>
                  <a:pt x="0" y="7948409"/>
                </a:lnTo>
                <a:lnTo>
                  <a:pt x="6497421" y="7948409"/>
                </a:lnTo>
                <a:lnTo>
                  <a:pt x="6497421" y="0"/>
                </a:lnTo>
                <a:close/>
              </a:path>
            </a:pathLst>
          </a:custGeom>
          <a:solidFill>
            <a:srgbClr val="C9A47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0" algn="l" rtl="0">
              <a:lnSpc>
                <a:spcPct val="10871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</a:pPr>
            <a:endParaRPr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1" name="Google Shape;661;p23"/>
          <p:cNvSpPr/>
          <p:nvPr/>
        </p:nvSpPr>
        <p:spPr>
          <a:xfrm>
            <a:off x="4762" y="1783633"/>
            <a:ext cx="13000355" cy="5080"/>
          </a:xfrm>
          <a:custGeom>
            <a:avLst/>
            <a:gdLst/>
            <a:ahLst/>
            <a:cxnLst/>
            <a:rect l="l" t="t" r="r" b="b"/>
            <a:pathLst>
              <a:path w="13000355" h="5080" extrusionOk="0">
                <a:moveTo>
                  <a:pt x="0" y="5041"/>
                </a:moveTo>
                <a:lnTo>
                  <a:pt x="13000037" y="5041"/>
                </a:lnTo>
                <a:lnTo>
                  <a:pt x="13000037" y="0"/>
                </a:lnTo>
                <a:lnTo>
                  <a:pt x="0" y="0"/>
                </a:lnTo>
                <a:lnTo>
                  <a:pt x="0" y="5041"/>
                </a:lnTo>
                <a:close/>
              </a:path>
            </a:pathLst>
          </a:custGeom>
          <a:solidFill>
            <a:srgbClr val="1B211F">
              <a:alpha val="34510"/>
            </a:srgb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2" name="Google Shape;662;p23"/>
          <p:cNvSpPr txBox="1">
            <a:spLocks noGrp="1"/>
          </p:cNvSpPr>
          <p:nvPr>
            <p:ph type="title" idx="4294967295"/>
          </p:nvPr>
        </p:nvSpPr>
        <p:spPr>
          <a:xfrm>
            <a:off x="425" y="164875"/>
            <a:ext cx="13004700" cy="11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8400" rIns="0" bIns="0" anchor="t" anchorCtr="0">
            <a:spAutoFit/>
          </a:bodyPr>
          <a:lstStyle/>
          <a:p>
            <a:pPr marL="80645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6750" dirty="0">
                <a:latin typeface="Schibsted Grotesk SemiBold"/>
                <a:ea typeface="Schibsted Grotesk SemiBold"/>
                <a:cs typeface="Schibsted Grotesk SemiBold"/>
                <a:sym typeface="Schibsted Grotesk SemiBold"/>
              </a:rPr>
              <a:t>PRIORITIES</a:t>
            </a:r>
            <a:endParaRPr sz="6750" dirty="0">
              <a:latin typeface="Schibsted Grotesk SemiBold"/>
              <a:ea typeface="Schibsted Grotesk SemiBold"/>
              <a:cs typeface="Schibsted Grotesk SemiBold"/>
              <a:sym typeface="Schibsted Grotesk SemiBold"/>
            </a:endParaRPr>
          </a:p>
        </p:txBody>
      </p:sp>
      <p:pic>
        <p:nvPicPr>
          <p:cNvPr id="663" name="Google Shape;663;p23"/>
          <p:cNvPicPr preferRelativeResize="0"/>
          <p:nvPr/>
        </p:nvPicPr>
        <p:blipFill rotWithShape="1">
          <a:blip r:embed="rId3">
            <a:alphaModFix/>
          </a:blip>
          <a:srcRect t="7345" b="7345"/>
          <a:stretch/>
        </p:blipFill>
        <p:spPr>
          <a:xfrm>
            <a:off x="4750" y="1783625"/>
            <a:ext cx="6497951" cy="7969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4" name="Google Shape;664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06850" y="4503900"/>
            <a:ext cx="6497951" cy="5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5" name="Google Shape;665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06850" y="6334938"/>
            <a:ext cx="6497951" cy="57150"/>
          </a:xfrm>
          <a:prstGeom prst="rect">
            <a:avLst/>
          </a:prstGeom>
          <a:noFill/>
          <a:ln>
            <a:noFill/>
          </a:ln>
        </p:spPr>
      </p:pic>
      <p:sp>
        <p:nvSpPr>
          <p:cNvPr id="666" name="Google Shape;666;p23"/>
          <p:cNvSpPr txBox="1"/>
          <p:nvPr/>
        </p:nvSpPr>
        <p:spPr>
          <a:xfrm>
            <a:off x="6721642" y="4892400"/>
            <a:ext cx="6287306" cy="1591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0625" rIns="0" bIns="0" anchor="t" anchorCtr="0">
            <a:spAutoFit/>
          </a:bodyPr>
          <a:lstStyle/>
          <a:p>
            <a:pPr marL="0" marR="5080" lvl="0" indent="0" algn="l" rtl="0">
              <a:lnSpc>
                <a:spcPct val="10871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</a:pPr>
            <a:r>
              <a:rPr lang="en-US" sz="30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INSPECT PATTERNS + SEW SAMPLES</a:t>
            </a:r>
            <a:endParaRPr sz="4200" dirty="0"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  <a:p>
            <a:pPr marL="0" marR="5080" lvl="0" indent="0" algn="l" rtl="0">
              <a:lnSpc>
                <a:spcPct val="10871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</a:pPr>
            <a:r>
              <a:rPr lang="en-US" sz="30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 </a:t>
            </a:r>
            <a:endParaRPr sz="4200" b="0" i="0" u="none" strike="noStrike" cap="none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pic>
        <p:nvPicPr>
          <p:cNvPr id="667" name="Google Shape;667;p23"/>
          <p:cNvPicPr preferRelativeResize="0"/>
          <p:nvPr/>
        </p:nvPicPr>
        <p:blipFill rotWithShape="1">
          <a:blip r:embed="rId5">
            <a:alphaModFix/>
          </a:blip>
          <a:srcRect t="9062" b="9070"/>
          <a:stretch/>
        </p:blipFill>
        <p:spPr>
          <a:xfrm>
            <a:off x="4750" y="1783625"/>
            <a:ext cx="6497952" cy="7969976"/>
          </a:xfrm>
          <a:prstGeom prst="rect">
            <a:avLst/>
          </a:prstGeom>
          <a:noFill/>
          <a:ln>
            <a:noFill/>
          </a:ln>
        </p:spPr>
      </p:pic>
      <p:sp>
        <p:nvSpPr>
          <p:cNvPr id="668" name="Google Shape;668;p23"/>
          <p:cNvSpPr txBox="1"/>
          <p:nvPr/>
        </p:nvSpPr>
        <p:spPr>
          <a:xfrm>
            <a:off x="6721642" y="2999050"/>
            <a:ext cx="6278408" cy="10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MANAGE FABRIC TREATMENTS WITH PRECISION</a:t>
            </a:r>
            <a:endParaRPr sz="3000" dirty="0"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669" name="Google Shape;669;p23"/>
          <p:cNvSpPr txBox="1"/>
          <p:nvPr/>
        </p:nvSpPr>
        <p:spPr>
          <a:xfrm>
            <a:off x="6721642" y="6621725"/>
            <a:ext cx="6278408" cy="1191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5080" lvl="0" indent="0" algn="l" rtl="0">
              <a:lnSpc>
                <a:spcPct val="1087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PRODUCE A SMALL VOLUME PRODUCTION RUN FOR SALES</a:t>
            </a:r>
            <a:endParaRPr sz="1800" dirty="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24"/>
          <p:cNvSpPr txBox="1"/>
          <p:nvPr/>
        </p:nvSpPr>
        <p:spPr>
          <a:xfrm>
            <a:off x="9457168" y="2967883"/>
            <a:ext cx="3088500" cy="411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0025" tIns="130025" rIns="130025" bIns="1300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500" i="0" u="none" strike="noStrike" cap="none">
                <a:solidFill>
                  <a:srgbClr val="3F3F3F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Development</a:t>
            </a:r>
            <a:endParaRPr sz="1500" i="0" u="none" strike="noStrike" cap="none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500">
                <a:solidFill>
                  <a:srgbClr val="3F3F3F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Up to 5 hours/pattern/sample*</a:t>
            </a:r>
            <a:endParaRPr sz="1500" i="0" u="none" strike="noStrike" cap="none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500" i="0" u="none" strike="noStrike" cap="none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500">
                <a:solidFill>
                  <a:srgbClr val="3F3F3F"/>
                </a:solidFill>
                <a:highlight>
                  <a:schemeClr val="lt1"/>
                </a:highlight>
                <a:latin typeface="Schibsted Grotesk"/>
                <a:ea typeface="Schibsted Grotesk"/>
                <a:cs typeface="Schibsted Grotesk"/>
                <a:sym typeface="Schibsted Grotesk"/>
              </a:rPr>
              <a:t>Gery or Walter,</a:t>
            </a:r>
            <a:r>
              <a:rPr lang="en-US" sz="1500" i="0" u="none" strike="noStrike" cap="none">
                <a:solidFill>
                  <a:srgbClr val="3F3F3F"/>
                </a:solidFill>
                <a:highlight>
                  <a:schemeClr val="lt1"/>
                </a:highlight>
                <a:latin typeface="Schibsted Grotesk"/>
                <a:ea typeface="Schibsted Grotesk"/>
                <a:cs typeface="Schibsted Grotesk"/>
                <a:sym typeface="Schibsted Grotesk"/>
              </a:rPr>
              <a:t> </a:t>
            </a:r>
            <a:r>
              <a:rPr lang="en-US" sz="1500" i="0" u="none" strike="noStrike" cap="none">
                <a:solidFill>
                  <a:srgbClr val="3F3F3F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along with our expert sample sewers, will create high-quality, perfectly fitting patterns and samples for your collection.</a:t>
            </a:r>
            <a:endParaRPr sz="1500" i="0" u="none" strike="noStrike" cap="none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500" i="0" u="none" strike="noStrike" cap="none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500" i="0" u="none" strike="noStrike" cap="none">
                <a:solidFill>
                  <a:srgbClr val="3F3F3F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Development Intake session</a:t>
            </a:r>
            <a:endParaRPr sz="1500" i="0" u="none" strike="noStrike" cap="none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500" i="0" u="none" strike="noStrike" cap="none">
                <a:solidFill>
                  <a:srgbClr val="3F3F3F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TEG Specification Sheets completed</a:t>
            </a:r>
            <a:endParaRPr sz="1500" i="0" u="none" strike="noStrike" cap="none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500" i="0" u="none" strike="noStrike" cap="none">
                <a:solidFill>
                  <a:srgbClr val="3F3F3F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Technical intake  with pattern maker</a:t>
            </a:r>
            <a:endParaRPr sz="1500" i="0" u="none" strike="noStrike" cap="none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500" i="0" u="none" strike="noStrike" cap="none">
                <a:solidFill>
                  <a:srgbClr val="3F3F3F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First patterns &amp; first samples</a:t>
            </a:r>
            <a:endParaRPr sz="1500" i="0" u="none" strike="noStrike" cap="none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500" i="0" u="none" strike="noStrike" cap="none">
                <a:solidFill>
                  <a:srgbClr val="3F3F3F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One fitting with pattern maker</a:t>
            </a:r>
            <a:endParaRPr sz="1500" i="0" u="none" strike="noStrike" cap="none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500" i="0" u="none" strike="noStrike" cap="none">
                <a:solidFill>
                  <a:srgbClr val="3F3F3F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One round of fit adjustments</a:t>
            </a:r>
            <a:endParaRPr sz="1500" i="0" u="none" strike="noStrike" cap="none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500" i="0" u="none" strike="noStrike" cap="none">
                <a:solidFill>
                  <a:srgbClr val="3F3F3F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</a:t>
            </a:r>
            <a:r>
              <a:rPr lang="en-US" sz="1500">
                <a:solidFill>
                  <a:srgbClr val="3F3F3F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One final sample</a:t>
            </a:r>
            <a:r>
              <a:rPr lang="en-US" sz="1500" i="0" u="none" strike="noStrike" cap="none">
                <a:solidFill>
                  <a:srgbClr val="3F3F3F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 per style</a:t>
            </a:r>
            <a:endParaRPr sz="1500" i="0" u="none" strike="noStrike" cap="none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500" i="0" u="none" strike="noStrike" cap="none">
                <a:solidFill>
                  <a:srgbClr val="3F3F3F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Final production-ready patterns</a:t>
            </a:r>
            <a:endParaRPr sz="1500" i="0" u="none" strike="noStrike" cap="none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500" i="0" u="none" strike="noStrike" cap="none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500" i="0" u="none" strike="noStrike" cap="none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1500" i="0" u="none" strike="noStrike" cap="none">
              <a:solidFill>
                <a:srgbClr val="000000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</p:txBody>
      </p:sp>
      <p:sp>
        <p:nvSpPr>
          <p:cNvPr id="675" name="Google Shape;675;p24"/>
          <p:cNvSpPr txBox="1"/>
          <p:nvPr/>
        </p:nvSpPr>
        <p:spPr>
          <a:xfrm>
            <a:off x="6423563" y="2967883"/>
            <a:ext cx="2841900" cy="48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0025" tIns="130025" rIns="130025" bIns="1300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500" i="0" u="none" strike="noStrike" cap="none">
                <a:solidFill>
                  <a:srgbClr val="3F3F3F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Sourcing</a:t>
            </a:r>
            <a:endParaRPr sz="1500" i="0" u="none" strike="noStrike" cap="none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500">
                <a:solidFill>
                  <a:srgbClr val="3F3F3F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Up to 7 hours per style*</a:t>
            </a:r>
            <a:endParaRPr sz="1500" i="0" u="none" strike="noStrike" cap="none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500" i="0" u="none" strike="noStrike" cap="none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500">
                <a:solidFill>
                  <a:srgbClr val="3F3F3F"/>
                </a:solidFill>
                <a:highlight>
                  <a:schemeClr val="lt1"/>
                </a:highlight>
                <a:latin typeface="Schibsted Grotesk"/>
                <a:ea typeface="Schibsted Grotesk"/>
                <a:cs typeface="Schibsted Grotesk"/>
                <a:sym typeface="Schibsted Grotesk"/>
              </a:rPr>
              <a:t>Danielle or Kyeshia </a:t>
            </a:r>
            <a:r>
              <a:rPr lang="en-US" sz="1500" i="0" u="none" strike="noStrike" cap="none">
                <a:solidFill>
                  <a:srgbClr val="3F3F3F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will provide fabric swatches and trim samples for each style, and guides you through the purchase process.</a:t>
            </a:r>
            <a:endParaRPr sz="1500" i="0" u="none" strike="noStrike" cap="none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500" i="0" u="none" strike="noStrike" cap="none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500" i="0" u="none" strike="noStrike" cap="none">
                <a:solidFill>
                  <a:srgbClr val="3F3F3F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Sourcing intake session</a:t>
            </a:r>
            <a:endParaRPr sz="1500" i="0" u="none" strike="noStrike" cap="none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500" i="0" u="none" strike="noStrike" cap="none">
                <a:solidFill>
                  <a:srgbClr val="3F3F3F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Expert input and planning</a:t>
            </a:r>
            <a:endParaRPr sz="1500" i="0" u="none" strike="noStrike" cap="none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500" i="0" u="none" strike="noStrike" cap="none">
                <a:solidFill>
                  <a:srgbClr val="3F3F3F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Swatches and trims gathered</a:t>
            </a:r>
            <a:endParaRPr sz="1500" i="0" u="none" strike="noStrike" cap="none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500" i="0" u="none" strike="noStrike" cap="none">
                <a:solidFill>
                  <a:srgbClr val="3F3F3F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Negotiate  pricing and minimums</a:t>
            </a:r>
            <a:endParaRPr sz="1500" i="0" u="none" strike="noStrike" cap="none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500" i="0" u="none" strike="noStrike" cap="none">
                <a:solidFill>
                  <a:srgbClr val="3F3F3F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Guidance in POs and ordering </a:t>
            </a:r>
            <a:endParaRPr sz="1500" i="0" u="none" strike="noStrike" cap="none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500" i="0" u="none" strike="noStrike" cap="none">
                <a:solidFill>
                  <a:srgbClr val="3F3F3F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Tracking receipt of orders</a:t>
            </a:r>
            <a:endParaRPr sz="1500" i="0" u="none" strike="noStrike" cap="none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500" i="0" u="none" strike="noStrike" cap="none">
                <a:solidFill>
                  <a:srgbClr val="3F3F3F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1-2 rounds of revisions </a:t>
            </a:r>
            <a:endParaRPr sz="1500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500" i="0" u="none" strike="noStrike" cap="none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</p:txBody>
      </p:sp>
      <p:sp>
        <p:nvSpPr>
          <p:cNvPr id="676" name="Google Shape;676;p24"/>
          <p:cNvSpPr txBox="1"/>
          <p:nvPr/>
        </p:nvSpPr>
        <p:spPr>
          <a:xfrm>
            <a:off x="952559" y="1588948"/>
            <a:ext cx="1625100" cy="12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0025" tIns="130025" rIns="130025" bIns="130025" anchor="t" anchorCtr="0">
            <a:noAutofit/>
          </a:bodyPr>
          <a:lstStyle/>
          <a:p>
            <a:pPr marL="0" marR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800"/>
              <a:buFont typeface="Arial"/>
              <a:buNone/>
            </a:pPr>
            <a:r>
              <a:rPr lang="en-US" sz="7800" i="0" u="none" strike="noStrike" cap="none">
                <a:solidFill>
                  <a:srgbClr val="3F3F3F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01</a:t>
            </a:r>
            <a:endParaRPr sz="7800" i="0" u="none" strike="noStrike" cap="none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</p:txBody>
      </p:sp>
      <p:cxnSp>
        <p:nvCxnSpPr>
          <p:cNvPr id="677" name="Google Shape;677;p24"/>
          <p:cNvCxnSpPr/>
          <p:nvPr/>
        </p:nvCxnSpPr>
        <p:spPr>
          <a:xfrm>
            <a:off x="1294319" y="2904323"/>
            <a:ext cx="9417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78" name="Google Shape;678;p24"/>
          <p:cNvSpPr txBox="1"/>
          <p:nvPr/>
        </p:nvSpPr>
        <p:spPr>
          <a:xfrm>
            <a:off x="10115607" y="1588948"/>
            <a:ext cx="1625100" cy="12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0025" tIns="130025" rIns="130025" bIns="130025" anchor="t" anchorCtr="0">
            <a:noAutofit/>
          </a:bodyPr>
          <a:lstStyle/>
          <a:p>
            <a:pPr marL="0" marR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800"/>
              <a:buFont typeface="Arial"/>
              <a:buNone/>
            </a:pPr>
            <a:r>
              <a:rPr lang="en-US" sz="7800" i="0" u="none" strike="noStrike" cap="none">
                <a:solidFill>
                  <a:srgbClr val="3F3F3F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04</a:t>
            </a:r>
            <a:endParaRPr sz="7800" i="0" u="none" strike="noStrike" cap="none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</p:txBody>
      </p:sp>
      <p:cxnSp>
        <p:nvCxnSpPr>
          <p:cNvPr id="679" name="Google Shape;679;p24"/>
          <p:cNvCxnSpPr/>
          <p:nvPr/>
        </p:nvCxnSpPr>
        <p:spPr>
          <a:xfrm>
            <a:off x="10457367" y="2940375"/>
            <a:ext cx="9417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80" name="Google Shape;680;p24"/>
          <p:cNvSpPr txBox="1"/>
          <p:nvPr/>
        </p:nvSpPr>
        <p:spPr>
          <a:xfrm>
            <a:off x="3206471" y="2967883"/>
            <a:ext cx="3088500" cy="40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0025" tIns="130025" rIns="130025" bIns="1300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500" i="0" u="none" strike="noStrike" cap="none">
                <a:solidFill>
                  <a:srgbClr val="3F3F3F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Design</a:t>
            </a:r>
            <a:endParaRPr sz="1500" i="0" u="none" strike="noStrike" cap="none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500">
                <a:solidFill>
                  <a:srgbClr val="3F3F3F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Up to 7 hours per style*</a:t>
            </a:r>
            <a:endParaRPr sz="1500" i="0" u="none" strike="noStrike" cap="none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500" i="0" u="none" strike="noStrike" cap="none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500" i="0" u="none" strike="noStrike" cap="none">
                <a:solidFill>
                  <a:srgbClr val="3F3F3F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You will work directly with </a:t>
            </a:r>
            <a:r>
              <a:rPr lang="en-US" sz="1500">
                <a:solidFill>
                  <a:srgbClr val="3F3F3F"/>
                </a:solidFill>
                <a:highlight>
                  <a:schemeClr val="lt1"/>
                </a:highlight>
                <a:latin typeface="Schibsted Grotesk"/>
                <a:ea typeface="Schibsted Grotesk"/>
                <a:cs typeface="Schibsted Grotesk"/>
                <a:sym typeface="Schibsted Grotesk"/>
              </a:rPr>
              <a:t>Danielle or Kyeshia </a:t>
            </a:r>
            <a:r>
              <a:rPr lang="en-US" sz="1500" i="0" u="none" strike="noStrike" cap="none">
                <a:solidFill>
                  <a:srgbClr val="3F3F3F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to bring your inspiration and ideas into clear designs ready for development</a:t>
            </a:r>
            <a:endParaRPr sz="1500" i="0" u="none" strike="noStrike" cap="none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500" i="0" u="none" strike="noStrike" cap="none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241300" marR="0" lvl="0" indent="-2603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Schibsted Grotesk"/>
              <a:buChar char="•"/>
            </a:pPr>
            <a:r>
              <a:rPr lang="en-US" sz="1500" i="0" u="none" strike="noStrike" cap="none">
                <a:solidFill>
                  <a:srgbClr val="3F3F3F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Design intake session</a:t>
            </a:r>
            <a:endParaRPr sz="1500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241300" marR="0" lvl="0" indent="-2603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Schibsted Grotesk"/>
              <a:buChar char="•"/>
            </a:pPr>
            <a:r>
              <a:rPr lang="en-US" sz="1500" i="0" u="none" strike="noStrike" cap="none">
                <a:solidFill>
                  <a:srgbClr val="3F3F3F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Mood Board</a:t>
            </a:r>
            <a:endParaRPr sz="1500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241300" marR="0" lvl="0" indent="-2603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Schibsted Grotesk"/>
              <a:buChar char="•"/>
            </a:pPr>
            <a:r>
              <a:rPr lang="en-US" sz="1500" i="0" u="none" strike="noStrike" cap="none">
                <a:solidFill>
                  <a:srgbClr val="3F3F3F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Flat drawing of each style</a:t>
            </a:r>
            <a:endParaRPr sz="1500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241300" marR="0" lvl="0" indent="-2603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Schibsted Grotesk"/>
              <a:buChar char="•"/>
            </a:pPr>
            <a:r>
              <a:rPr lang="en-US" sz="1500" i="0" u="none" strike="noStrike" cap="none">
                <a:solidFill>
                  <a:srgbClr val="3F3F3F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Line sheet</a:t>
            </a:r>
            <a:endParaRPr sz="1500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241300" marR="0" lvl="0" indent="-2603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Schibsted Grotesk"/>
              <a:buChar char="•"/>
            </a:pPr>
            <a:r>
              <a:rPr lang="en-US" sz="1500" i="0" u="none" strike="noStrike" cap="none">
                <a:solidFill>
                  <a:srgbClr val="3F3F3F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Prints/colors rendered</a:t>
            </a:r>
            <a:endParaRPr sz="1500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241300" marR="0" lvl="0" indent="-2603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Schibsted Grotesk"/>
              <a:buChar char="•"/>
            </a:pPr>
            <a:r>
              <a:rPr lang="en-US" sz="1500" i="0" u="none" strike="noStrike" cap="none">
                <a:solidFill>
                  <a:srgbClr val="3F3F3F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Fabric color palette</a:t>
            </a:r>
            <a:endParaRPr sz="1500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241300" marR="0" lvl="0" indent="-2603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Schibsted Grotesk"/>
              <a:buChar char="•"/>
            </a:pPr>
            <a:r>
              <a:rPr lang="en-US" sz="1500" i="0" u="none" strike="noStrike" cap="none">
                <a:solidFill>
                  <a:srgbClr val="3F3F3F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1 – 2 rounds of revisions</a:t>
            </a:r>
            <a:endParaRPr sz="1500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241300" marR="0" lvl="0" indent="-2603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Schibsted Grotesk"/>
              <a:buChar char="•"/>
            </a:pPr>
            <a:r>
              <a:rPr lang="en-US" sz="1500" i="0" u="none" strike="noStrike" cap="none">
                <a:solidFill>
                  <a:srgbClr val="3F3F3F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*Optional fashion illustration</a:t>
            </a:r>
            <a:endParaRPr sz="1500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6477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500" i="0" u="none" strike="noStrike" cap="none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500" i="0" u="none" strike="noStrike" cap="none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1500" i="0" u="none" strike="noStrike" cap="none">
              <a:solidFill>
                <a:srgbClr val="000000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</p:txBody>
      </p:sp>
      <p:sp>
        <p:nvSpPr>
          <p:cNvPr id="681" name="Google Shape;681;p24"/>
          <p:cNvSpPr txBox="1"/>
          <p:nvPr/>
        </p:nvSpPr>
        <p:spPr>
          <a:xfrm>
            <a:off x="220836" y="2967883"/>
            <a:ext cx="3088500" cy="40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0025" tIns="130025" rIns="130025" bIns="1300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500" i="0" u="none" strike="noStrike" cap="none">
                <a:solidFill>
                  <a:srgbClr val="3F3F3F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Creative Planning</a:t>
            </a:r>
            <a:endParaRPr sz="1500" i="0" u="none" strike="noStrike" cap="none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500">
                <a:solidFill>
                  <a:srgbClr val="3F3F3F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Up to 5 hours per style*</a:t>
            </a:r>
            <a:endParaRPr sz="1500" i="0" u="none" strike="noStrike" cap="none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500" i="0" u="none" strike="noStrike" cap="none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500" i="0" u="none" strike="noStrike" cap="none">
                <a:solidFill>
                  <a:srgbClr val="3F3F3F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An all-encompassing, in-depth, creative strategy and planning service for your collection and overall brand.</a:t>
            </a:r>
            <a:endParaRPr sz="1500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500" i="0" u="none" strike="noStrike" cap="none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500" i="0" u="none" strike="noStrike" cap="none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241300" marR="0" lvl="0" indent="-2603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Schibsted Grotesk"/>
              <a:buChar char="•"/>
            </a:pPr>
            <a:r>
              <a:rPr lang="en-US" sz="1500" i="0" u="none" strike="noStrike" cap="none">
                <a:solidFill>
                  <a:srgbClr val="3F3F3F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Creative planning intake session</a:t>
            </a:r>
            <a:endParaRPr sz="1500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241300" marR="0" lvl="0" indent="-2603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Schibsted Grotesk"/>
              <a:buChar char="•"/>
            </a:pPr>
            <a:r>
              <a:rPr lang="en-US" sz="1500" i="0" u="none" strike="noStrike" cap="none">
                <a:solidFill>
                  <a:srgbClr val="3F3F3F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Three-phase action plan</a:t>
            </a:r>
            <a:endParaRPr sz="1500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241300" marR="0" lvl="0" indent="-2603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Schibsted Grotesk"/>
              <a:buChar char="•"/>
            </a:pPr>
            <a:r>
              <a:rPr lang="en-US" sz="1500" i="0" u="none" strike="noStrike" cap="none">
                <a:solidFill>
                  <a:srgbClr val="3F3F3F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Weekly on-hour check-ins</a:t>
            </a:r>
            <a:endParaRPr sz="1500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241300" marR="0" lvl="0" indent="-2603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Schibsted Grotesk"/>
              <a:buChar char="•"/>
            </a:pPr>
            <a:r>
              <a:rPr lang="en-US" sz="1500" i="0" u="none" strike="noStrike" cap="none">
                <a:solidFill>
                  <a:srgbClr val="3F3F3F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Collection development strategy</a:t>
            </a:r>
            <a:endParaRPr sz="1500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241300" marR="0" lvl="0" indent="-2603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Schibsted Grotesk"/>
              <a:buChar char="•"/>
            </a:pPr>
            <a:r>
              <a:rPr lang="en-US" sz="1500" i="0" u="none" strike="noStrike" cap="none">
                <a:solidFill>
                  <a:srgbClr val="3F3F3F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Overall design analysis</a:t>
            </a:r>
            <a:endParaRPr sz="1500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241300" marR="0" lvl="0" indent="-2603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Schibsted Grotesk"/>
              <a:buChar char="•"/>
            </a:pPr>
            <a:r>
              <a:rPr lang="en-US" sz="1500" i="0" u="none" strike="noStrike" cap="none">
                <a:solidFill>
                  <a:srgbClr val="3F3F3F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Merchandise and assortment planning</a:t>
            </a:r>
            <a:endParaRPr sz="1500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241300" marR="0" lvl="0" indent="-2603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Schibsted Grotesk"/>
              <a:buChar char="•"/>
            </a:pPr>
            <a:r>
              <a:rPr lang="en-US" sz="1500" i="0" u="none" strike="noStrike" cap="none">
                <a:solidFill>
                  <a:srgbClr val="3F3F3F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Competitive analysis</a:t>
            </a:r>
            <a:endParaRPr sz="1500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241300" marR="0" lvl="0" indent="-2603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Schibsted Grotesk"/>
              <a:buChar char="•"/>
            </a:pPr>
            <a:r>
              <a:rPr lang="en-US" sz="1500" i="0" u="none" strike="noStrike" cap="none">
                <a:solidFill>
                  <a:srgbClr val="3F3F3F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Target pricing guidance</a:t>
            </a:r>
            <a:endParaRPr sz="1500" i="0" u="none" strike="noStrike" cap="none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500" i="0" u="none" strike="noStrike" cap="none"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500" i="0" u="none" strike="noStrike" cap="none"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1500" i="0" u="none" strike="noStrike" cap="none">
              <a:solidFill>
                <a:srgbClr val="000000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</p:txBody>
      </p:sp>
      <p:sp>
        <p:nvSpPr>
          <p:cNvPr id="682" name="Google Shape;682;p24"/>
          <p:cNvSpPr txBox="1"/>
          <p:nvPr/>
        </p:nvSpPr>
        <p:spPr>
          <a:xfrm>
            <a:off x="3938200" y="1585917"/>
            <a:ext cx="1625100" cy="12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0025" tIns="130025" rIns="130025" bIns="130025" anchor="t" anchorCtr="0">
            <a:noAutofit/>
          </a:bodyPr>
          <a:lstStyle/>
          <a:p>
            <a:pPr marL="0" marR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800"/>
              <a:buFont typeface="Arial"/>
              <a:buNone/>
            </a:pPr>
            <a:r>
              <a:rPr lang="en-US" sz="7800" i="0" u="none" strike="noStrike" cap="none">
                <a:solidFill>
                  <a:srgbClr val="3F3F3F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02</a:t>
            </a:r>
            <a:endParaRPr sz="7800" i="0" u="none" strike="noStrike" cap="none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</p:txBody>
      </p:sp>
      <p:cxnSp>
        <p:nvCxnSpPr>
          <p:cNvPr id="683" name="Google Shape;683;p24"/>
          <p:cNvCxnSpPr/>
          <p:nvPr/>
        </p:nvCxnSpPr>
        <p:spPr>
          <a:xfrm>
            <a:off x="4279960" y="2902195"/>
            <a:ext cx="9417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84" name="Google Shape;684;p24"/>
          <p:cNvSpPr txBox="1"/>
          <p:nvPr/>
        </p:nvSpPr>
        <p:spPr>
          <a:xfrm>
            <a:off x="7032016" y="1558911"/>
            <a:ext cx="1625100" cy="12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0025" tIns="130025" rIns="130025" bIns="130025" anchor="t" anchorCtr="0">
            <a:noAutofit/>
          </a:bodyPr>
          <a:lstStyle/>
          <a:p>
            <a:pPr marL="0" marR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800"/>
              <a:buFont typeface="Arial"/>
              <a:buNone/>
            </a:pPr>
            <a:r>
              <a:rPr lang="en-US" sz="7800" i="0" u="none" strike="noStrike" cap="none">
                <a:solidFill>
                  <a:srgbClr val="3F3F3F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03</a:t>
            </a:r>
            <a:endParaRPr sz="7800" i="0" u="none" strike="noStrike" cap="none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</p:txBody>
      </p:sp>
      <p:cxnSp>
        <p:nvCxnSpPr>
          <p:cNvPr id="685" name="Google Shape;685;p24"/>
          <p:cNvCxnSpPr/>
          <p:nvPr/>
        </p:nvCxnSpPr>
        <p:spPr>
          <a:xfrm>
            <a:off x="7373776" y="2910338"/>
            <a:ext cx="9417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86" name="Google Shape;686;p24"/>
          <p:cNvSpPr txBox="1"/>
          <p:nvPr/>
        </p:nvSpPr>
        <p:spPr>
          <a:xfrm>
            <a:off x="2235972" y="325117"/>
            <a:ext cx="7650600" cy="9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0025" tIns="130025" rIns="130025" bIns="1300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600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SERVICES</a:t>
            </a:r>
            <a:endParaRPr sz="2000">
              <a:solidFill>
                <a:schemeClr val="dk1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25"/>
          <p:cNvSpPr txBox="1"/>
          <p:nvPr/>
        </p:nvSpPr>
        <p:spPr>
          <a:xfrm>
            <a:off x="230578" y="2655111"/>
            <a:ext cx="2935800" cy="490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0025" tIns="130025" rIns="130025" bIns="1300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1A1A1A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Branding</a:t>
            </a:r>
            <a:endParaRPr sz="1700"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414042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An in-depth, full spectrum service to establish all aspects of your brand identity.</a:t>
            </a:r>
            <a:endParaRPr sz="130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414042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Intake session to understand brand objectives and budget</a:t>
            </a:r>
            <a:endParaRPr sz="130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414042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Brand Inspiration</a:t>
            </a:r>
            <a:endParaRPr sz="130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1300">
                <a:solidFill>
                  <a:srgbClr val="1A1A1A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Sourcing of Banding Team*</a:t>
            </a:r>
            <a:endParaRPr sz="1300"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1300">
                <a:solidFill>
                  <a:srgbClr val="1A1A1A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Brand Guidelines </a:t>
            </a:r>
            <a:endParaRPr sz="1300"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1300">
                <a:solidFill>
                  <a:srgbClr val="1A1A1A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Brand Logo</a:t>
            </a:r>
            <a:endParaRPr sz="1300"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1300">
                <a:solidFill>
                  <a:srgbClr val="1A1A1A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Color Pallette</a:t>
            </a:r>
            <a:endParaRPr sz="1300"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1300">
                <a:solidFill>
                  <a:srgbClr val="1A1A1A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Typeface</a:t>
            </a:r>
            <a:endParaRPr sz="1300"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1300">
                <a:solidFill>
                  <a:srgbClr val="1A1A1A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Photo Direction</a:t>
            </a:r>
            <a:endParaRPr sz="1300"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1300">
                <a:solidFill>
                  <a:srgbClr val="414042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Tone of Voice</a:t>
            </a:r>
            <a:endParaRPr sz="130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1300">
                <a:solidFill>
                  <a:srgbClr val="1A1A1A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Packaging</a:t>
            </a:r>
            <a:endParaRPr sz="1300"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1300">
                <a:solidFill>
                  <a:srgbClr val="414042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Labels/Hangtags</a:t>
            </a:r>
            <a:endParaRPr sz="170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000000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30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Schibsted Grotesk"/>
              <a:ea typeface="Schibsted Grotesk"/>
              <a:cs typeface="Schibsted Grotesk"/>
              <a:sym typeface="Schibsted Grotesk"/>
            </a:endParaRPr>
          </a:p>
        </p:txBody>
      </p:sp>
      <p:sp>
        <p:nvSpPr>
          <p:cNvPr id="692" name="Google Shape;692;p25"/>
          <p:cNvSpPr txBox="1"/>
          <p:nvPr/>
        </p:nvSpPr>
        <p:spPr>
          <a:xfrm>
            <a:off x="3411876" y="2655111"/>
            <a:ext cx="2935800" cy="469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0025" tIns="130025" rIns="130025" bIns="1300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1A1A1A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Web Design</a:t>
            </a:r>
            <a:endParaRPr sz="1700"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300"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300"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1A1A1A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Work directly with a TEG marketing manager to create your brand website.</a:t>
            </a:r>
            <a:endParaRPr sz="1300"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1A1A1A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 </a:t>
            </a:r>
            <a:endParaRPr sz="1300"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300">
                <a:solidFill>
                  <a:srgbClr val="414042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Design intake session</a:t>
            </a:r>
            <a:endParaRPr sz="130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1A1A1A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Website Inspiration</a:t>
            </a:r>
            <a:endParaRPr sz="1300"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1A1A1A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Sourcing of Website Design Team*</a:t>
            </a:r>
            <a:endParaRPr sz="1300"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300">
                <a:solidFill>
                  <a:srgbClr val="1A1A1A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Establish use of Template or    C Custom Website Design</a:t>
            </a:r>
            <a:endParaRPr sz="1300"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300">
                <a:solidFill>
                  <a:srgbClr val="1A1A1A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Website Design Mockups</a:t>
            </a:r>
            <a:endParaRPr sz="1300"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300">
                <a:solidFill>
                  <a:srgbClr val="1A1A1A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Placement of Client Provided Photos</a:t>
            </a:r>
            <a:endParaRPr sz="1300"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1300">
                <a:solidFill>
                  <a:srgbClr val="1A1A1A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Placement of Client Provided Copy</a:t>
            </a:r>
            <a:endParaRPr sz="1300"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1A1A1A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Product Display</a:t>
            </a:r>
            <a:endParaRPr sz="1300"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300">
                <a:solidFill>
                  <a:srgbClr val="414042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Final Approval</a:t>
            </a:r>
            <a:endParaRPr sz="1300"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1300">
                <a:solidFill>
                  <a:srgbClr val="414042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Management &amp; Communications</a:t>
            </a:r>
            <a:endParaRPr sz="1700"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</p:txBody>
      </p:sp>
      <p:sp>
        <p:nvSpPr>
          <p:cNvPr id="693" name="Google Shape;693;p25"/>
          <p:cNvSpPr txBox="1"/>
          <p:nvPr/>
        </p:nvSpPr>
        <p:spPr>
          <a:xfrm>
            <a:off x="6654649" y="2655111"/>
            <a:ext cx="2841900" cy="43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0025" tIns="130025" rIns="130025" bIns="1300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1A1A1A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Web Development</a:t>
            </a:r>
            <a:endParaRPr sz="1700"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1A1A1A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Expert oversight in establishing a well functioning and performing website for your brand.</a:t>
            </a:r>
            <a:endParaRPr sz="1300"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414042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Web Development intake session</a:t>
            </a:r>
            <a:endParaRPr sz="130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414042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Sourcing of Web Development Team*</a:t>
            </a:r>
            <a:endParaRPr sz="130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414042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Development Specifications</a:t>
            </a:r>
            <a:endParaRPr sz="130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414042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 Assistance with Platform Choice</a:t>
            </a:r>
            <a:endParaRPr sz="130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414042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Product Display Data </a:t>
            </a:r>
            <a:endParaRPr sz="130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414042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Optimization</a:t>
            </a:r>
            <a:endParaRPr sz="130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414042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Final Approval</a:t>
            </a:r>
            <a:endParaRPr sz="130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1300">
                <a:solidFill>
                  <a:srgbClr val="414042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Management and Communications</a:t>
            </a:r>
            <a:endParaRPr sz="130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</p:txBody>
      </p:sp>
      <p:sp>
        <p:nvSpPr>
          <p:cNvPr id="694" name="Google Shape;694;p25"/>
          <p:cNvSpPr txBox="1"/>
          <p:nvPr/>
        </p:nvSpPr>
        <p:spPr>
          <a:xfrm>
            <a:off x="885938" y="1210201"/>
            <a:ext cx="1625100" cy="12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0025" tIns="130025" rIns="130025" bIns="130025" anchor="t" anchorCtr="0">
            <a:noAutofit/>
          </a:bodyPr>
          <a:lstStyle/>
          <a:p>
            <a:pPr marL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800">
                <a:solidFill>
                  <a:srgbClr val="000000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0</a:t>
            </a:r>
            <a:r>
              <a:rPr lang="en-US" sz="7800">
                <a:latin typeface="Schibsted Grotesk"/>
                <a:ea typeface="Schibsted Grotesk"/>
                <a:cs typeface="Schibsted Grotesk"/>
                <a:sym typeface="Schibsted Grotesk"/>
              </a:rPr>
              <a:t>5</a:t>
            </a:r>
            <a:endParaRPr sz="7800">
              <a:solidFill>
                <a:srgbClr val="595959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</p:txBody>
      </p:sp>
      <p:cxnSp>
        <p:nvCxnSpPr>
          <p:cNvPr id="695" name="Google Shape;695;p25"/>
          <p:cNvCxnSpPr/>
          <p:nvPr/>
        </p:nvCxnSpPr>
        <p:spPr>
          <a:xfrm>
            <a:off x="1227698" y="2579203"/>
            <a:ext cx="9417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96" name="Google Shape;696;p25"/>
          <p:cNvSpPr txBox="1"/>
          <p:nvPr/>
        </p:nvSpPr>
        <p:spPr>
          <a:xfrm>
            <a:off x="4074519" y="1210201"/>
            <a:ext cx="1625100" cy="12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0025" tIns="130025" rIns="130025" bIns="130025" anchor="t" anchorCtr="0">
            <a:noAutofit/>
          </a:bodyPr>
          <a:lstStyle/>
          <a:p>
            <a:pPr marL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800">
                <a:solidFill>
                  <a:srgbClr val="000000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0</a:t>
            </a:r>
            <a:r>
              <a:rPr lang="en-US" sz="7800">
                <a:latin typeface="Schibsted Grotesk"/>
                <a:ea typeface="Schibsted Grotesk"/>
                <a:cs typeface="Schibsted Grotesk"/>
                <a:sym typeface="Schibsted Grotesk"/>
              </a:rPr>
              <a:t>6</a:t>
            </a:r>
            <a:endParaRPr sz="7800">
              <a:solidFill>
                <a:srgbClr val="595959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</p:txBody>
      </p:sp>
      <p:sp>
        <p:nvSpPr>
          <p:cNvPr id="697" name="Google Shape;697;p25"/>
          <p:cNvSpPr txBox="1"/>
          <p:nvPr/>
        </p:nvSpPr>
        <p:spPr>
          <a:xfrm>
            <a:off x="7263076" y="1210201"/>
            <a:ext cx="1625100" cy="12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0025" tIns="130025" rIns="130025" bIns="130025" anchor="t" anchorCtr="0">
            <a:noAutofit/>
          </a:bodyPr>
          <a:lstStyle/>
          <a:p>
            <a:pPr marL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800">
                <a:solidFill>
                  <a:srgbClr val="000000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0</a:t>
            </a:r>
            <a:r>
              <a:rPr lang="en-US" sz="7800">
                <a:latin typeface="Schibsted Grotesk"/>
                <a:ea typeface="Schibsted Grotesk"/>
                <a:cs typeface="Schibsted Grotesk"/>
                <a:sym typeface="Schibsted Grotesk"/>
              </a:rPr>
              <a:t>7</a:t>
            </a:r>
            <a:endParaRPr sz="7800">
              <a:solidFill>
                <a:srgbClr val="595959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</p:txBody>
      </p:sp>
      <p:cxnSp>
        <p:nvCxnSpPr>
          <p:cNvPr id="698" name="Google Shape;698;p25"/>
          <p:cNvCxnSpPr/>
          <p:nvPr/>
        </p:nvCxnSpPr>
        <p:spPr>
          <a:xfrm>
            <a:off x="4416296" y="2579203"/>
            <a:ext cx="9417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9" name="Google Shape;699;p25"/>
          <p:cNvCxnSpPr/>
          <p:nvPr/>
        </p:nvCxnSpPr>
        <p:spPr>
          <a:xfrm>
            <a:off x="7604836" y="2579203"/>
            <a:ext cx="9417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00" name="Google Shape;700;p25"/>
          <p:cNvSpPr txBox="1"/>
          <p:nvPr/>
        </p:nvSpPr>
        <p:spPr>
          <a:xfrm>
            <a:off x="9803556" y="2655111"/>
            <a:ext cx="2841900" cy="43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0025" tIns="130025" rIns="130025" bIns="1300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1A1A1A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Online Marketing</a:t>
            </a:r>
            <a:endParaRPr sz="1300"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1A1A1A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Strategic sourcing of online marketing team and management of their services until launch.</a:t>
            </a:r>
            <a:endParaRPr sz="1300"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414042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•Online Marketing  intake session</a:t>
            </a:r>
            <a:endParaRPr sz="130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414042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Sourcing of Online Marketing Team*</a:t>
            </a:r>
            <a:endParaRPr sz="130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414042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•CMO </a:t>
            </a:r>
            <a:endParaRPr sz="130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414042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Ads Manager</a:t>
            </a:r>
            <a:endParaRPr sz="130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414042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SEO Manager</a:t>
            </a:r>
            <a:endParaRPr sz="130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414042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Email Campaign Manager</a:t>
            </a:r>
            <a:endParaRPr sz="130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</p:txBody>
      </p:sp>
      <p:sp>
        <p:nvSpPr>
          <p:cNvPr id="701" name="Google Shape;701;p25"/>
          <p:cNvSpPr txBox="1"/>
          <p:nvPr/>
        </p:nvSpPr>
        <p:spPr>
          <a:xfrm>
            <a:off x="10411982" y="1210201"/>
            <a:ext cx="1625100" cy="12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0025" tIns="130025" rIns="130025" bIns="130025" anchor="t" anchorCtr="0">
            <a:noAutofit/>
          </a:bodyPr>
          <a:lstStyle/>
          <a:p>
            <a:pPr marL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800">
                <a:solidFill>
                  <a:srgbClr val="000000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0</a:t>
            </a:r>
            <a:r>
              <a:rPr lang="en-US" sz="7800">
                <a:latin typeface="Schibsted Grotesk"/>
                <a:ea typeface="Schibsted Grotesk"/>
                <a:cs typeface="Schibsted Grotesk"/>
                <a:sym typeface="Schibsted Grotesk"/>
              </a:rPr>
              <a:t>8</a:t>
            </a:r>
            <a:endParaRPr sz="7800">
              <a:solidFill>
                <a:srgbClr val="595959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</p:txBody>
      </p:sp>
      <p:cxnSp>
        <p:nvCxnSpPr>
          <p:cNvPr id="702" name="Google Shape;702;p25"/>
          <p:cNvCxnSpPr/>
          <p:nvPr/>
        </p:nvCxnSpPr>
        <p:spPr>
          <a:xfrm>
            <a:off x="10753742" y="2579203"/>
            <a:ext cx="9417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p26"/>
          <p:cNvSpPr txBox="1"/>
          <p:nvPr/>
        </p:nvSpPr>
        <p:spPr>
          <a:xfrm>
            <a:off x="1645126" y="2655099"/>
            <a:ext cx="2935800" cy="469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0025" tIns="130025" rIns="130025" bIns="1300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1A1A1A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Photoshoot Management</a:t>
            </a:r>
            <a:endParaRPr sz="1700"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414042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An in-depth, full spectrum service to establish all aspects of your brand identity.</a:t>
            </a:r>
            <a:endParaRPr sz="130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414042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Intake session to understand objectives, budget,  and brand alignment.</a:t>
            </a:r>
            <a:endParaRPr sz="130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414042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Sourcing of Location*</a:t>
            </a:r>
            <a:endParaRPr sz="130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1A1A1A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Sourcing of Photography*</a:t>
            </a:r>
            <a:endParaRPr sz="1300"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1A1A1A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Sourcing of Models*</a:t>
            </a:r>
            <a:endParaRPr sz="1300"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1A1A1A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Sourcing of Stylist*</a:t>
            </a:r>
            <a:endParaRPr sz="1300"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1A1A1A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Sourcing of Equipment*  </a:t>
            </a:r>
            <a:endParaRPr sz="1300"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1A1A1A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Coordination of Shot List</a:t>
            </a:r>
            <a:endParaRPr sz="1300"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1A1A1A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Coordination of On-Site Production</a:t>
            </a:r>
            <a:endParaRPr sz="1300"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</p:txBody>
      </p:sp>
      <p:sp>
        <p:nvSpPr>
          <p:cNvPr id="708" name="Google Shape;708;p26"/>
          <p:cNvSpPr txBox="1"/>
          <p:nvPr/>
        </p:nvSpPr>
        <p:spPr>
          <a:xfrm>
            <a:off x="4887900" y="2655099"/>
            <a:ext cx="2841900" cy="46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0025" tIns="130025" rIns="130025" bIns="1300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1A1A1A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Social Media Planning</a:t>
            </a:r>
            <a:endParaRPr sz="1700"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1A1A1A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A service designed to source and manage a social media source or agency to launch and establish your brand’s social media presence and reach.</a:t>
            </a:r>
            <a:endParaRPr sz="1300"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414042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Social Media Planning  intake session</a:t>
            </a:r>
            <a:endParaRPr sz="130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414042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Sourcing of Social Media Team*</a:t>
            </a:r>
            <a:endParaRPr sz="130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414042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Overall Social Media Strategic Plan</a:t>
            </a:r>
            <a:endParaRPr sz="130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414042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 Social Media Automation</a:t>
            </a:r>
            <a:endParaRPr sz="130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414042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Social Media Copywriter</a:t>
            </a:r>
            <a:endParaRPr sz="130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414042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Social Media Engagement</a:t>
            </a:r>
            <a:endParaRPr sz="130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414042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Optional Influencer Outreach**</a:t>
            </a:r>
            <a:endParaRPr sz="130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</p:txBody>
      </p:sp>
      <p:sp>
        <p:nvSpPr>
          <p:cNvPr id="709" name="Google Shape;709;p26"/>
          <p:cNvSpPr txBox="1"/>
          <p:nvPr/>
        </p:nvSpPr>
        <p:spPr>
          <a:xfrm>
            <a:off x="2240888" y="1210201"/>
            <a:ext cx="1625100" cy="12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0025" tIns="130025" rIns="130025" bIns="130025" anchor="t" anchorCtr="0">
            <a:noAutofit/>
          </a:bodyPr>
          <a:lstStyle/>
          <a:p>
            <a:pPr marL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800">
                <a:solidFill>
                  <a:srgbClr val="000000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0</a:t>
            </a:r>
            <a:r>
              <a:rPr lang="en-US" sz="7800">
                <a:latin typeface="Schibsted Grotesk"/>
                <a:ea typeface="Schibsted Grotesk"/>
                <a:cs typeface="Schibsted Grotesk"/>
                <a:sym typeface="Schibsted Grotesk"/>
              </a:rPr>
              <a:t>9</a:t>
            </a:r>
            <a:endParaRPr sz="7800">
              <a:solidFill>
                <a:srgbClr val="595959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</p:txBody>
      </p:sp>
      <p:sp>
        <p:nvSpPr>
          <p:cNvPr id="710" name="Google Shape;710;p26"/>
          <p:cNvSpPr txBox="1"/>
          <p:nvPr/>
        </p:nvSpPr>
        <p:spPr>
          <a:xfrm>
            <a:off x="5496326" y="1210201"/>
            <a:ext cx="1625100" cy="12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0025" tIns="130025" rIns="130025" bIns="130025" anchor="t" anchorCtr="0">
            <a:noAutofit/>
          </a:bodyPr>
          <a:lstStyle/>
          <a:p>
            <a:pPr marL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800">
                <a:latin typeface="Schibsted Grotesk"/>
                <a:ea typeface="Schibsted Grotesk"/>
                <a:cs typeface="Schibsted Grotesk"/>
                <a:sym typeface="Schibsted Grotesk"/>
              </a:rPr>
              <a:t>10</a:t>
            </a:r>
            <a:endParaRPr sz="7800">
              <a:solidFill>
                <a:srgbClr val="595959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</p:txBody>
      </p:sp>
      <p:cxnSp>
        <p:nvCxnSpPr>
          <p:cNvPr id="711" name="Google Shape;711;p26"/>
          <p:cNvCxnSpPr/>
          <p:nvPr/>
        </p:nvCxnSpPr>
        <p:spPr>
          <a:xfrm>
            <a:off x="2663804" y="2579203"/>
            <a:ext cx="9417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2" name="Google Shape;712;p26"/>
          <p:cNvCxnSpPr/>
          <p:nvPr/>
        </p:nvCxnSpPr>
        <p:spPr>
          <a:xfrm>
            <a:off x="5838086" y="2579203"/>
            <a:ext cx="9417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13" name="Google Shape;713;p26"/>
          <p:cNvSpPr txBox="1"/>
          <p:nvPr/>
        </p:nvSpPr>
        <p:spPr>
          <a:xfrm>
            <a:off x="3571260" y="7423889"/>
            <a:ext cx="6014700" cy="21615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30025" tIns="130025" rIns="130025" bIns="1300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414042"/>
                </a:solidFill>
                <a:latin typeface="Roboto Light"/>
                <a:ea typeface="Roboto Light"/>
                <a:cs typeface="Roboto Light"/>
                <a:sym typeface="Roboto Light"/>
              </a:rPr>
              <a:t>* Sourcing includes sourcing of appropriate team and/or services and negotiation of pricing and timelines.</a:t>
            </a:r>
            <a:endParaRPr sz="1300">
              <a:solidFill>
                <a:srgbClr val="414042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414042"/>
                </a:solidFill>
                <a:latin typeface="Roboto Light"/>
                <a:ea typeface="Roboto Light"/>
                <a:cs typeface="Roboto Light"/>
                <a:sym typeface="Roboto Light"/>
              </a:rPr>
              <a:t>* Sourcing does not include fees for team or services.</a:t>
            </a:r>
            <a:endParaRPr sz="1300">
              <a:solidFill>
                <a:srgbClr val="414042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414042"/>
                </a:solidFill>
                <a:latin typeface="Roboto Light"/>
                <a:ea typeface="Roboto Light"/>
                <a:cs typeface="Roboto Light"/>
                <a:sym typeface="Roboto Light"/>
              </a:rPr>
              <a:t>* Client pays vendors directly for all services.</a:t>
            </a:r>
            <a:endParaRPr sz="1300">
              <a:solidFill>
                <a:srgbClr val="414042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300">
                <a:solidFill>
                  <a:srgbClr val="414042"/>
                </a:solidFill>
                <a:latin typeface="Roboto Light"/>
                <a:ea typeface="Roboto Light"/>
                <a:cs typeface="Roboto Light"/>
                <a:sym typeface="Roboto Light"/>
              </a:rPr>
              <a:t>* A TEG Marketing Manager will oversee and track the project on behalf of the client through completion.</a:t>
            </a:r>
            <a:endParaRPr sz="1300">
              <a:solidFill>
                <a:srgbClr val="414042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300">
                <a:solidFill>
                  <a:srgbClr val="414042"/>
                </a:solidFill>
                <a:latin typeface="Roboto Light"/>
                <a:ea typeface="Roboto Light"/>
                <a:cs typeface="Roboto Light"/>
                <a:sym typeface="Roboto Light"/>
              </a:rPr>
              <a:t>**Social Media Outreach is available for an additional fee and not available without Social Media Planning</a:t>
            </a:r>
            <a:endParaRPr sz="1300">
              <a:solidFill>
                <a:srgbClr val="414042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300">
              <a:solidFill>
                <a:srgbClr val="414042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300">
              <a:solidFill>
                <a:srgbClr val="414042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414042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300">
              <a:solidFill>
                <a:srgbClr val="414042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714" name="Google Shape;714;p26"/>
          <p:cNvSpPr txBox="1"/>
          <p:nvPr/>
        </p:nvSpPr>
        <p:spPr>
          <a:xfrm>
            <a:off x="8513750" y="2655099"/>
            <a:ext cx="2569800" cy="40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1A1A1A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Graphic Design</a:t>
            </a:r>
            <a:endParaRPr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1A1A1A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Expert design services customized to the individual needs of the client which can include:</a:t>
            </a:r>
            <a:endParaRPr sz="1300"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414042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Graphic Design Intake Session</a:t>
            </a:r>
            <a:endParaRPr sz="1300"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414042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Sourcing of Graphic Design Team*</a:t>
            </a:r>
            <a:endParaRPr sz="130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414042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Email Templates</a:t>
            </a:r>
            <a:endParaRPr sz="130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414042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Social Graphics</a:t>
            </a:r>
            <a:endParaRPr sz="130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414042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Lookbook Layout</a:t>
            </a:r>
            <a:endParaRPr sz="130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414042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Ad Graphics</a:t>
            </a:r>
            <a:endParaRPr sz="130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</p:txBody>
      </p:sp>
      <p:sp>
        <p:nvSpPr>
          <p:cNvPr id="715" name="Google Shape;715;p26"/>
          <p:cNvSpPr txBox="1"/>
          <p:nvPr/>
        </p:nvSpPr>
        <p:spPr>
          <a:xfrm>
            <a:off x="9063914" y="1210201"/>
            <a:ext cx="1469400" cy="11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800">
                <a:latin typeface="Schibsted Grotesk"/>
                <a:ea typeface="Schibsted Grotesk"/>
                <a:cs typeface="Schibsted Grotesk"/>
                <a:sym typeface="Schibsted Grotesk"/>
              </a:rPr>
              <a:t>12</a:t>
            </a:r>
            <a:endParaRPr sz="7800">
              <a:solidFill>
                <a:srgbClr val="595959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</p:txBody>
      </p:sp>
      <p:cxnSp>
        <p:nvCxnSpPr>
          <p:cNvPr id="716" name="Google Shape;716;p26"/>
          <p:cNvCxnSpPr/>
          <p:nvPr/>
        </p:nvCxnSpPr>
        <p:spPr>
          <a:xfrm>
            <a:off x="9372947" y="2579203"/>
            <a:ext cx="8514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 txBox="1"/>
          <p:nvPr/>
        </p:nvSpPr>
        <p:spPr>
          <a:xfrm>
            <a:off x="4275875" y="1238150"/>
            <a:ext cx="4404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4000" b="0" i="0" u="none" strike="noStrike" cap="none" dirty="0">
                <a:solidFill>
                  <a:srgbClr val="000000"/>
                </a:solidFill>
                <a:latin typeface="Schibsted Grotesk SemiBold"/>
                <a:ea typeface="Schibsted Grotesk SemiBold"/>
                <a:cs typeface="Schibsted Grotesk SemiBold"/>
                <a:sym typeface="Schibsted Grotesk SemiBold"/>
              </a:rPr>
              <a:t>DESIGN</a:t>
            </a:r>
            <a:endParaRPr sz="4000" b="0" i="0" u="none" strike="noStrike" cap="none" dirty="0">
              <a:solidFill>
                <a:srgbClr val="000000"/>
              </a:solidFill>
              <a:latin typeface="Schibsted Grotesk SemiBold"/>
              <a:ea typeface="Schibsted Grotesk SemiBold"/>
              <a:cs typeface="Schibsted Grotesk SemiBold"/>
              <a:sym typeface="Schibsted Grotesk SemiBold"/>
            </a:endParaRPr>
          </a:p>
        </p:txBody>
      </p:sp>
      <p:sp>
        <p:nvSpPr>
          <p:cNvPr id="61" name="Google Shape;61;p9"/>
          <p:cNvSpPr txBox="1"/>
          <p:nvPr/>
        </p:nvSpPr>
        <p:spPr>
          <a:xfrm>
            <a:off x="4275944" y="1853750"/>
            <a:ext cx="4404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500" b="0" i="0" u="none" strike="noStrike" cap="none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$</a:t>
            </a:r>
            <a:r>
              <a:rPr lang="en-US" sz="2500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1330</a:t>
            </a:r>
            <a:r>
              <a:rPr lang="en-US" sz="2500" b="0" i="0" u="none" strike="noStrike" cap="none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 per service</a:t>
            </a:r>
            <a:endParaRPr sz="2500" b="0" i="0" u="none" strike="noStrike" cap="none" dirty="0">
              <a:solidFill>
                <a:srgbClr val="F0F0EE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62" name="Google Shape;62;p9"/>
          <p:cNvSpPr/>
          <p:nvPr/>
        </p:nvSpPr>
        <p:spPr>
          <a:xfrm>
            <a:off x="4275763" y="-3"/>
            <a:ext cx="0" cy="9753600"/>
          </a:xfrm>
          <a:custGeom>
            <a:avLst/>
            <a:gdLst/>
            <a:ahLst/>
            <a:cxnLst/>
            <a:rect l="l" t="t" r="r" b="b"/>
            <a:pathLst>
              <a:path w="120000" h="9753600" extrusionOk="0">
                <a:moveTo>
                  <a:pt x="0" y="0"/>
                </a:moveTo>
                <a:lnTo>
                  <a:pt x="0" y="9753155"/>
                </a:lnTo>
              </a:path>
            </a:pathLst>
          </a:custGeom>
          <a:noFill/>
          <a:ln w="9525" cap="flat" cmpd="sng">
            <a:solidFill>
              <a:srgbClr val="1B211F">
                <a:alpha val="1451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Schibsted Grotesk SemiBold"/>
              <a:ea typeface="Schibsted Grotesk SemiBold"/>
              <a:cs typeface="Schibsted Grotesk SemiBold"/>
              <a:sym typeface="Schibsted Grotesk SemiBold"/>
            </a:endParaRPr>
          </a:p>
        </p:txBody>
      </p:sp>
      <p:sp>
        <p:nvSpPr>
          <p:cNvPr id="64" name="Google Shape;64;p9"/>
          <p:cNvSpPr txBox="1"/>
          <p:nvPr/>
        </p:nvSpPr>
        <p:spPr>
          <a:xfrm>
            <a:off x="0" y="1238150"/>
            <a:ext cx="4275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4000" b="0" i="0" u="none" strike="noStrike" cap="none">
                <a:solidFill>
                  <a:srgbClr val="1B211F"/>
                </a:solidFill>
                <a:latin typeface="Schibsted Grotesk SemiBold"/>
                <a:ea typeface="Schibsted Grotesk SemiBold"/>
                <a:cs typeface="Schibsted Grotesk SemiBold"/>
                <a:sym typeface="Schibsted Grotesk SemiBold"/>
              </a:rPr>
              <a:t>SOURCING</a:t>
            </a:r>
            <a:endParaRPr sz="4000" b="0" i="0" u="none" strike="noStrike" cap="none">
              <a:solidFill>
                <a:srgbClr val="000000"/>
              </a:solidFill>
              <a:latin typeface="Schibsted Grotesk SemiBold"/>
              <a:ea typeface="Schibsted Grotesk SemiBold"/>
              <a:cs typeface="Schibsted Grotesk SemiBold"/>
              <a:sym typeface="Schibsted Grotesk SemiBold"/>
            </a:endParaRPr>
          </a:p>
        </p:txBody>
      </p:sp>
      <p:sp>
        <p:nvSpPr>
          <p:cNvPr id="65" name="Google Shape;65;p9"/>
          <p:cNvSpPr txBox="1"/>
          <p:nvPr/>
        </p:nvSpPr>
        <p:spPr>
          <a:xfrm>
            <a:off x="67" y="1853750"/>
            <a:ext cx="427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500" b="0" i="0" u="none" strike="noStrike" cap="none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$1</a:t>
            </a:r>
            <a:r>
              <a:rPr lang="en-US" sz="2500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330</a:t>
            </a:r>
            <a:r>
              <a:rPr lang="en-US" sz="2500" b="0" i="0" u="none" strike="noStrike" cap="none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 per style</a:t>
            </a:r>
            <a:endParaRPr sz="2500" b="0" i="0" u="none" strike="noStrike" cap="none" dirty="0">
              <a:solidFill>
                <a:srgbClr val="F0F0EE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88" name="Google Shape;88;p9"/>
          <p:cNvSpPr/>
          <p:nvPr/>
        </p:nvSpPr>
        <p:spPr>
          <a:xfrm>
            <a:off x="8680038" y="-3"/>
            <a:ext cx="0" cy="9753600"/>
          </a:xfrm>
          <a:custGeom>
            <a:avLst/>
            <a:gdLst/>
            <a:ahLst/>
            <a:cxnLst/>
            <a:rect l="l" t="t" r="r" b="b"/>
            <a:pathLst>
              <a:path w="120000" h="9753600" extrusionOk="0">
                <a:moveTo>
                  <a:pt x="0" y="0"/>
                </a:moveTo>
                <a:lnTo>
                  <a:pt x="0" y="9753155"/>
                </a:lnTo>
              </a:path>
            </a:pathLst>
          </a:custGeom>
          <a:noFill/>
          <a:ln w="9525" cap="flat" cmpd="sng">
            <a:solidFill>
              <a:srgbClr val="1B211F">
                <a:alpha val="1451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Schibsted Grotesk SemiBold"/>
              <a:ea typeface="Schibsted Grotesk SemiBold"/>
              <a:cs typeface="Schibsted Grotesk SemiBold"/>
              <a:sym typeface="Schibsted Grotesk SemiBold"/>
            </a:endParaRPr>
          </a:p>
        </p:txBody>
      </p:sp>
      <p:sp>
        <p:nvSpPr>
          <p:cNvPr id="89" name="Google Shape;89;p9"/>
          <p:cNvSpPr txBox="1"/>
          <p:nvPr/>
        </p:nvSpPr>
        <p:spPr>
          <a:xfrm>
            <a:off x="8679875" y="1238150"/>
            <a:ext cx="4324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4000" b="0" i="0" u="none" strike="noStrike" cap="none">
                <a:solidFill>
                  <a:srgbClr val="1B211F"/>
                </a:solidFill>
                <a:latin typeface="Schibsted Grotesk SemiBold"/>
                <a:ea typeface="Schibsted Grotesk SemiBold"/>
                <a:cs typeface="Schibsted Grotesk SemiBold"/>
                <a:sym typeface="Schibsted Grotesk SemiBold"/>
              </a:rPr>
              <a:t>DEVELOPMENT</a:t>
            </a:r>
            <a:endParaRPr sz="4000" b="0" i="0" u="none" strike="noStrike" cap="none">
              <a:solidFill>
                <a:srgbClr val="000000"/>
              </a:solidFill>
              <a:latin typeface="Schibsted Grotesk SemiBold"/>
              <a:ea typeface="Schibsted Grotesk SemiBold"/>
              <a:cs typeface="Schibsted Grotesk SemiBold"/>
              <a:sym typeface="Schibsted Grotesk SemiBold"/>
            </a:endParaRPr>
          </a:p>
        </p:txBody>
      </p:sp>
      <p:sp>
        <p:nvSpPr>
          <p:cNvPr id="90" name="Google Shape;90;p9"/>
          <p:cNvSpPr txBox="1"/>
          <p:nvPr/>
        </p:nvSpPr>
        <p:spPr>
          <a:xfrm>
            <a:off x="8679850" y="1853750"/>
            <a:ext cx="4324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500" b="0" i="0" u="none" strike="noStrike" cap="none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$2</a:t>
            </a:r>
            <a:r>
              <a:rPr lang="en-US" sz="2500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79</a:t>
            </a:r>
            <a:r>
              <a:rPr lang="en-US" sz="2500" b="0" i="0" u="none" strike="noStrike" cap="none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0 per style</a:t>
            </a:r>
            <a:endParaRPr sz="2500" b="0" i="0" u="none" strike="noStrike" cap="none" dirty="0">
              <a:solidFill>
                <a:srgbClr val="F0F0EE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06" name="Google Shape;106;p9"/>
          <p:cNvSpPr txBox="1"/>
          <p:nvPr/>
        </p:nvSpPr>
        <p:spPr>
          <a:xfrm>
            <a:off x="-47600" y="2332475"/>
            <a:ext cx="43248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900" b="0" i="0" u="none" strike="noStrike" cap="none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can be shared up to 5 styles, subject to complexity</a:t>
            </a:r>
            <a:endParaRPr sz="900" b="0" i="0" u="none" strike="noStrike" cap="none" dirty="0">
              <a:solidFill>
                <a:srgbClr val="F0F0EE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07" name="Google Shape;107;p9"/>
          <p:cNvSpPr txBox="1"/>
          <p:nvPr/>
        </p:nvSpPr>
        <p:spPr>
          <a:xfrm>
            <a:off x="8680050" y="2296925"/>
            <a:ext cx="43248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900" b="0" i="0" u="none" strike="noStrike" cap="none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subject to complexity</a:t>
            </a:r>
            <a:endParaRPr sz="900" b="0" i="0" u="none" strike="noStrike" cap="none" dirty="0">
              <a:solidFill>
                <a:srgbClr val="F0F0EE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cxnSp>
        <p:nvCxnSpPr>
          <p:cNvPr id="2" name="Conector reto 1">
            <a:extLst>
              <a:ext uri="{FF2B5EF4-FFF2-40B4-BE49-F238E27FC236}">
                <a16:creationId xmlns:a16="http://schemas.microsoft.com/office/drawing/2014/main" id="{F850A8D0-E3AD-2B52-5BDC-9274D0EB7417}"/>
              </a:ext>
            </a:extLst>
          </p:cNvPr>
          <p:cNvCxnSpPr>
            <a:cxnSpLocks/>
          </p:cNvCxnSpPr>
          <p:nvPr/>
        </p:nvCxnSpPr>
        <p:spPr>
          <a:xfrm flipV="1">
            <a:off x="-2350" y="3991105"/>
            <a:ext cx="13007150" cy="147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95D69657-9474-6567-1010-E1AADB0627CC}"/>
              </a:ext>
            </a:extLst>
          </p:cNvPr>
          <p:cNvCxnSpPr>
            <a:cxnSpLocks/>
          </p:cNvCxnSpPr>
          <p:nvPr/>
        </p:nvCxnSpPr>
        <p:spPr>
          <a:xfrm flipV="1">
            <a:off x="7810" y="4854705"/>
            <a:ext cx="13007150" cy="147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BBB2B905-DB46-8161-88AD-4F260E8D517A}"/>
              </a:ext>
            </a:extLst>
          </p:cNvPr>
          <p:cNvCxnSpPr>
            <a:cxnSpLocks/>
          </p:cNvCxnSpPr>
          <p:nvPr/>
        </p:nvCxnSpPr>
        <p:spPr>
          <a:xfrm flipV="1">
            <a:off x="-2350" y="5637025"/>
            <a:ext cx="13007150" cy="147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7CD4A681-F98F-BB41-273D-40144873EEBA}"/>
              </a:ext>
            </a:extLst>
          </p:cNvPr>
          <p:cNvCxnSpPr>
            <a:cxnSpLocks/>
          </p:cNvCxnSpPr>
          <p:nvPr/>
        </p:nvCxnSpPr>
        <p:spPr>
          <a:xfrm flipV="1">
            <a:off x="7810" y="6459985"/>
            <a:ext cx="13007150" cy="147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Conector reto 5">
            <a:extLst>
              <a:ext uri="{FF2B5EF4-FFF2-40B4-BE49-F238E27FC236}">
                <a16:creationId xmlns:a16="http://schemas.microsoft.com/office/drawing/2014/main" id="{D5EDD899-35B4-53AF-477C-96D47B48ADB9}"/>
              </a:ext>
            </a:extLst>
          </p:cNvPr>
          <p:cNvCxnSpPr>
            <a:cxnSpLocks/>
          </p:cNvCxnSpPr>
          <p:nvPr/>
        </p:nvCxnSpPr>
        <p:spPr>
          <a:xfrm flipV="1">
            <a:off x="17970" y="7323585"/>
            <a:ext cx="13007150" cy="147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6A234756-8224-F7E8-EFAE-4EA52A4C2D0F}"/>
              </a:ext>
            </a:extLst>
          </p:cNvPr>
          <p:cNvCxnSpPr>
            <a:cxnSpLocks/>
          </p:cNvCxnSpPr>
          <p:nvPr/>
        </p:nvCxnSpPr>
        <p:spPr>
          <a:xfrm flipV="1">
            <a:off x="7810" y="8105905"/>
            <a:ext cx="13007150" cy="147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A126AB3B-5278-02A8-8BDC-10A59554D033}"/>
              </a:ext>
            </a:extLst>
          </p:cNvPr>
          <p:cNvCxnSpPr>
            <a:cxnSpLocks/>
          </p:cNvCxnSpPr>
          <p:nvPr/>
        </p:nvCxnSpPr>
        <p:spPr>
          <a:xfrm flipV="1">
            <a:off x="-2350" y="8867905"/>
            <a:ext cx="13007150" cy="147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Retângulo 8">
            <a:extLst>
              <a:ext uri="{FF2B5EF4-FFF2-40B4-BE49-F238E27FC236}">
                <a16:creationId xmlns:a16="http://schemas.microsoft.com/office/drawing/2014/main" id="{18225810-9BF3-2CFF-EED7-EE3641879FA4}"/>
              </a:ext>
            </a:extLst>
          </p:cNvPr>
          <p:cNvSpPr/>
          <p:nvPr/>
        </p:nvSpPr>
        <p:spPr>
          <a:xfrm>
            <a:off x="-3787" y="3261517"/>
            <a:ext cx="4277033" cy="7451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 lvl="0" algn="ctr">
              <a:lnSpc>
                <a:spcPct val="101923"/>
              </a:lnSpc>
              <a:buSzPts val="3900"/>
            </a:pPr>
            <a:r>
              <a:rPr lang="en-US" sz="20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SOURCING INTAKE SESSION</a:t>
            </a:r>
            <a:endParaRPr lang="en-US" sz="20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65304747-423A-0505-2429-A89E5D535282}"/>
              </a:ext>
            </a:extLst>
          </p:cNvPr>
          <p:cNvSpPr/>
          <p:nvPr/>
        </p:nvSpPr>
        <p:spPr>
          <a:xfrm>
            <a:off x="67" y="4013510"/>
            <a:ext cx="4277033" cy="8479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 lvl="0" algn="ctr">
              <a:lnSpc>
                <a:spcPct val="101923"/>
              </a:lnSpc>
              <a:buSzPts val="3900"/>
            </a:pPr>
            <a:r>
              <a:rPr lang="en-US" sz="20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EXPERT INPUT AND PLANNING</a:t>
            </a:r>
            <a:endParaRPr lang="en-US" sz="20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C887D247-ADDB-3798-A4B4-42A176D515E5}"/>
              </a:ext>
            </a:extLst>
          </p:cNvPr>
          <p:cNvSpPr/>
          <p:nvPr/>
        </p:nvSpPr>
        <p:spPr>
          <a:xfrm>
            <a:off x="0" y="4868263"/>
            <a:ext cx="4277033" cy="7763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 lvl="0" algn="ctr">
              <a:lnSpc>
                <a:spcPct val="101923"/>
              </a:lnSpc>
              <a:buSzPts val="3900"/>
            </a:pPr>
            <a:r>
              <a:rPr lang="en-US" sz="20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SWATCHES AND TRIMS GATHERED</a:t>
            </a:r>
            <a:endParaRPr lang="en-US" sz="20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BEC3D2CF-585C-5AA9-B1CB-26BD4FD9DD4F}"/>
              </a:ext>
            </a:extLst>
          </p:cNvPr>
          <p:cNvSpPr/>
          <p:nvPr/>
        </p:nvSpPr>
        <p:spPr>
          <a:xfrm>
            <a:off x="0" y="5650995"/>
            <a:ext cx="4277033" cy="8237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 lvl="0" algn="ctr">
              <a:lnSpc>
                <a:spcPct val="101923"/>
              </a:lnSpc>
              <a:buSzPts val="3900"/>
            </a:pPr>
            <a:r>
              <a:rPr lang="en-US" sz="20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NEGOTIATE PRICING AND MINIMUMS</a:t>
            </a:r>
            <a:endParaRPr lang="en-US" sz="20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CDD9B548-D638-4A26-5C1A-D0D9273523A2}"/>
              </a:ext>
            </a:extLst>
          </p:cNvPr>
          <p:cNvSpPr/>
          <p:nvPr/>
        </p:nvSpPr>
        <p:spPr>
          <a:xfrm>
            <a:off x="-7550" y="6474131"/>
            <a:ext cx="4277033" cy="8642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 lvl="0" algn="ctr">
              <a:lnSpc>
                <a:spcPct val="101923"/>
              </a:lnSpc>
              <a:buSzPts val="3900"/>
            </a:pPr>
            <a:r>
              <a:rPr lang="en-US" sz="20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GUIDANCE IN POs AND  ORDERING</a:t>
            </a:r>
            <a:endParaRPr lang="en-US" sz="20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E9F9A2AB-41A9-51F5-FCC6-035D88C84815}"/>
              </a:ext>
            </a:extLst>
          </p:cNvPr>
          <p:cNvSpPr/>
          <p:nvPr/>
        </p:nvSpPr>
        <p:spPr>
          <a:xfrm>
            <a:off x="-11316" y="7333708"/>
            <a:ext cx="4277033" cy="7855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 lvl="0" algn="ctr">
              <a:lnSpc>
                <a:spcPct val="101923"/>
              </a:lnSpc>
              <a:buSzPts val="3900"/>
            </a:pPr>
            <a:r>
              <a:rPr lang="en-US" sz="20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TRACKING RECEIPT OF ORDERS</a:t>
            </a:r>
            <a:endParaRPr lang="en-US" sz="20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B8ED670C-9236-12F9-2DDC-AA61C1FE69F3}"/>
              </a:ext>
            </a:extLst>
          </p:cNvPr>
          <p:cNvSpPr/>
          <p:nvPr/>
        </p:nvSpPr>
        <p:spPr>
          <a:xfrm>
            <a:off x="-11316" y="8128232"/>
            <a:ext cx="4277033" cy="7544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 lvl="0" algn="ctr">
              <a:lnSpc>
                <a:spcPct val="101923"/>
              </a:lnSpc>
              <a:buSzPts val="3900"/>
            </a:pPr>
            <a:r>
              <a:rPr lang="en-US" sz="20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1-2 ROUNDS OF REVISIONS</a:t>
            </a:r>
            <a:endParaRPr lang="en-US" sz="20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E94DF8F7-7B3D-B5EC-B998-04A3CEB8B641}"/>
              </a:ext>
            </a:extLst>
          </p:cNvPr>
          <p:cNvSpPr/>
          <p:nvPr/>
        </p:nvSpPr>
        <p:spPr>
          <a:xfrm>
            <a:off x="4280827" y="3253897"/>
            <a:ext cx="4404000" cy="7451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Clr>
                <a:schemeClr val="dk1"/>
              </a:buClr>
              <a:buSzPts val="1100"/>
            </a:pPr>
            <a:r>
              <a:rPr lang="en-US" sz="20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TREATMENT INTAKE SESSION</a:t>
            </a:r>
            <a:endParaRPr lang="en-US" sz="2000" dirty="0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EF2EB9AE-D084-04CA-C024-8572210BAD62}"/>
              </a:ext>
            </a:extLst>
          </p:cNvPr>
          <p:cNvSpPr/>
          <p:nvPr/>
        </p:nvSpPr>
        <p:spPr>
          <a:xfrm>
            <a:off x="4284681" y="4005890"/>
            <a:ext cx="4404000" cy="8479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 lvl="0" algn="ctr">
              <a:lnSpc>
                <a:spcPct val="101923"/>
              </a:lnSpc>
              <a:buSzPts val="3900"/>
            </a:pPr>
            <a:r>
              <a:rPr lang="en-US" sz="20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EXPERT INPUT AND PLANNING</a:t>
            </a:r>
            <a:endParaRPr lang="en-US" sz="20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A8CFA450-823B-9D05-E0A8-D987F7F13A78}"/>
              </a:ext>
            </a:extLst>
          </p:cNvPr>
          <p:cNvSpPr/>
          <p:nvPr/>
        </p:nvSpPr>
        <p:spPr>
          <a:xfrm>
            <a:off x="4284614" y="4860643"/>
            <a:ext cx="4404000" cy="7763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Clr>
                <a:schemeClr val="dk1"/>
              </a:buClr>
              <a:buSzPts val="1100"/>
            </a:pPr>
            <a:r>
              <a:rPr lang="en-US" sz="20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ARTWORK / COLOR APPROVAL</a:t>
            </a:r>
            <a:endParaRPr lang="en-US" sz="2000" dirty="0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6" name="Retângulo 25">
            <a:extLst>
              <a:ext uri="{FF2B5EF4-FFF2-40B4-BE49-F238E27FC236}">
                <a16:creationId xmlns:a16="http://schemas.microsoft.com/office/drawing/2014/main" id="{2B313662-7559-EEC4-8465-A40E39C1C566}"/>
              </a:ext>
            </a:extLst>
          </p:cNvPr>
          <p:cNvSpPr/>
          <p:nvPr/>
        </p:nvSpPr>
        <p:spPr>
          <a:xfrm>
            <a:off x="4284614" y="5643375"/>
            <a:ext cx="4404000" cy="8237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 lvl="0" algn="ctr">
              <a:lnSpc>
                <a:spcPct val="101923"/>
              </a:lnSpc>
              <a:buSzPts val="3900"/>
            </a:pPr>
            <a:r>
              <a:rPr lang="en-US" sz="20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NEGOTIATE PRICING AND MINIMUMS</a:t>
            </a:r>
            <a:endParaRPr lang="en-US" sz="20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7" name="Retângulo 26">
            <a:extLst>
              <a:ext uri="{FF2B5EF4-FFF2-40B4-BE49-F238E27FC236}">
                <a16:creationId xmlns:a16="http://schemas.microsoft.com/office/drawing/2014/main" id="{21A2621A-6758-A096-199D-0A153A7E5882}"/>
              </a:ext>
            </a:extLst>
          </p:cNvPr>
          <p:cNvSpPr/>
          <p:nvPr/>
        </p:nvSpPr>
        <p:spPr>
          <a:xfrm>
            <a:off x="4277064" y="6466511"/>
            <a:ext cx="4404000" cy="8642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 lvl="0" algn="ctr">
              <a:lnSpc>
                <a:spcPct val="101923"/>
              </a:lnSpc>
              <a:buSzPts val="3900"/>
            </a:pPr>
            <a:r>
              <a:rPr lang="en-US" sz="20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GUIDANCE IN POs AND </a:t>
            </a:r>
          </a:p>
          <a:p>
            <a:pPr marL="12700" lvl="0" algn="ctr">
              <a:lnSpc>
                <a:spcPct val="101923"/>
              </a:lnSpc>
              <a:buSzPts val="3900"/>
            </a:pPr>
            <a:r>
              <a:rPr lang="en-US" sz="20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ORDERING</a:t>
            </a:r>
            <a:endParaRPr lang="en-US" sz="20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8" name="Retângulo 27">
            <a:extLst>
              <a:ext uri="{FF2B5EF4-FFF2-40B4-BE49-F238E27FC236}">
                <a16:creationId xmlns:a16="http://schemas.microsoft.com/office/drawing/2014/main" id="{5119AE98-E356-605F-B635-9759379122AF}"/>
              </a:ext>
            </a:extLst>
          </p:cNvPr>
          <p:cNvSpPr/>
          <p:nvPr/>
        </p:nvSpPr>
        <p:spPr>
          <a:xfrm>
            <a:off x="4273298" y="7326088"/>
            <a:ext cx="4404000" cy="7855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Clr>
                <a:schemeClr val="dk1"/>
              </a:buClr>
              <a:buSzPts val="1100"/>
            </a:pPr>
            <a:r>
              <a:rPr lang="en-US" sz="20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COORDINATE SEND-OUTS</a:t>
            </a:r>
            <a:endParaRPr lang="en-US" sz="2000" dirty="0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3C6073B7-AEED-4799-AD4E-87BC26E27164}"/>
              </a:ext>
            </a:extLst>
          </p:cNvPr>
          <p:cNvSpPr/>
          <p:nvPr/>
        </p:nvSpPr>
        <p:spPr>
          <a:xfrm>
            <a:off x="4273298" y="8120612"/>
            <a:ext cx="4404000" cy="7544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Clr>
                <a:schemeClr val="dk1"/>
              </a:buClr>
              <a:buSzPts val="1100"/>
            </a:pPr>
            <a:r>
              <a:rPr lang="en-US" sz="20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PROJECT MANAGEMENT</a:t>
            </a:r>
            <a:endParaRPr lang="en-US" sz="2000" dirty="0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FBB90068-47AF-2194-BC92-46CFF90DF8C7}"/>
              </a:ext>
            </a:extLst>
          </p:cNvPr>
          <p:cNvSpPr/>
          <p:nvPr/>
        </p:nvSpPr>
        <p:spPr>
          <a:xfrm>
            <a:off x="8698712" y="3255515"/>
            <a:ext cx="4305938" cy="7451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 lvl="0" algn="ctr">
              <a:lnSpc>
                <a:spcPct val="101923"/>
              </a:lnSpc>
              <a:buClr>
                <a:schemeClr val="dk1"/>
              </a:buClr>
              <a:buSzPts val="3900"/>
            </a:pPr>
            <a:r>
              <a:rPr lang="en-US" sz="20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DEVELOPMENT ONBOARDING SESSION</a:t>
            </a:r>
            <a:endParaRPr lang="en-US" sz="2000" dirty="0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88D673C6-267C-0F9C-EA46-92746143F289}"/>
              </a:ext>
            </a:extLst>
          </p:cNvPr>
          <p:cNvSpPr/>
          <p:nvPr/>
        </p:nvSpPr>
        <p:spPr>
          <a:xfrm>
            <a:off x="8702566" y="4007508"/>
            <a:ext cx="4305938" cy="8479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 lvl="0" algn="ctr">
              <a:lnSpc>
                <a:spcPct val="101923"/>
              </a:lnSpc>
              <a:buClr>
                <a:schemeClr val="dk1"/>
              </a:buClr>
              <a:buSzPts val="3900"/>
            </a:pPr>
            <a:r>
              <a:rPr lang="en-US" sz="20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TECHNICAL INTAKE SESSION</a:t>
            </a:r>
            <a:br>
              <a:rPr lang="en-US" sz="20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</a:br>
            <a:r>
              <a:rPr lang="en-US" sz="20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WITH PATTERNMAKER</a:t>
            </a:r>
            <a:endParaRPr lang="en-US" sz="2000" dirty="0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2" name="Retângulo 31">
            <a:extLst>
              <a:ext uri="{FF2B5EF4-FFF2-40B4-BE49-F238E27FC236}">
                <a16:creationId xmlns:a16="http://schemas.microsoft.com/office/drawing/2014/main" id="{35E68DC1-F4F0-4F25-A994-ADD3E746D662}"/>
              </a:ext>
            </a:extLst>
          </p:cNvPr>
          <p:cNvSpPr/>
          <p:nvPr/>
        </p:nvSpPr>
        <p:spPr>
          <a:xfrm>
            <a:off x="8702499" y="4862261"/>
            <a:ext cx="4305938" cy="7763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 lvl="0" algn="ctr">
              <a:lnSpc>
                <a:spcPct val="101923"/>
              </a:lnSpc>
              <a:buClr>
                <a:schemeClr val="dk1"/>
              </a:buClr>
              <a:buSzPts val="3900"/>
            </a:pPr>
            <a:r>
              <a:rPr lang="en-US" sz="20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TEG SPECIFICATION SHEETS COMPLETED</a:t>
            </a:r>
            <a:endParaRPr lang="en-US" sz="2000" dirty="0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3" name="Retângulo 32">
            <a:extLst>
              <a:ext uri="{FF2B5EF4-FFF2-40B4-BE49-F238E27FC236}">
                <a16:creationId xmlns:a16="http://schemas.microsoft.com/office/drawing/2014/main" id="{7D89EE7F-66EF-1226-DCE5-75AECAC31B0F}"/>
              </a:ext>
            </a:extLst>
          </p:cNvPr>
          <p:cNvSpPr/>
          <p:nvPr/>
        </p:nvSpPr>
        <p:spPr>
          <a:xfrm>
            <a:off x="8702499" y="5644993"/>
            <a:ext cx="4305938" cy="8237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 lvl="0" algn="ctr">
              <a:lnSpc>
                <a:spcPct val="101923"/>
              </a:lnSpc>
              <a:buClr>
                <a:schemeClr val="dk1"/>
              </a:buClr>
              <a:buSzPts val="3900"/>
            </a:pPr>
            <a:r>
              <a:rPr lang="en-US" sz="20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FIRST PATTERNS &amp; FIRST SAMPLES</a:t>
            </a:r>
            <a:endParaRPr lang="en-US" sz="2000" dirty="0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4" name="Retângulo 33">
            <a:extLst>
              <a:ext uri="{FF2B5EF4-FFF2-40B4-BE49-F238E27FC236}">
                <a16:creationId xmlns:a16="http://schemas.microsoft.com/office/drawing/2014/main" id="{B81E47D4-753A-B1E6-7617-22E173F7018E}"/>
              </a:ext>
            </a:extLst>
          </p:cNvPr>
          <p:cNvSpPr/>
          <p:nvPr/>
        </p:nvSpPr>
        <p:spPr>
          <a:xfrm>
            <a:off x="8694949" y="6468129"/>
            <a:ext cx="4305938" cy="8642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 lvl="0" algn="ctr">
              <a:lnSpc>
                <a:spcPct val="101923"/>
              </a:lnSpc>
              <a:buClr>
                <a:schemeClr val="dk1"/>
              </a:buClr>
              <a:buSzPts val="3900"/>
            </a:pPr>
            <a:r>
              <a:rPr lang="en-US" sz="20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ONE FITTING WITH PATTERN MAKER</a:t>
            </a:r>
            <a:endParaRPr lang="en-US" sz="2000" dirty="0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5" name="Retângulo 34">
            <a:extLst>
              <a:ext uri="{FF2B5EF4-FFF2-40B4-BE49-F238E27FC236}">
                <a16:creationId xmlns:a16="http://schemas.microsoft.com/office/drawing/2014/main" id="{9A0CF789-17C6-813B-2AE7-FCB92B5ECF7A}"/>
              </a:ext>
            </a:extLst>
          </p:cNvPr>
          <p:cNvSpPr/>
          <p:nvPr/>
        </p:nvSpPr>
        <p:spPr>
          <a:xfrm>
            <a:off x="8691183" y="7327706"/>
            <a:ext cx="4305938" cy="7855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 lvl="0" algn="ctr">
              <a:lnSpc>
                <a:spcPct val="101923"/>
              </a:lnSpc>
              <a:buClr>
                <a:schemeClr val="dk1"/>
              </a:buClr>
              <a:buSzPts val="3900"/>
            </a:pPr>
            <a:r>
              <a:rPr lang="en-US" sz="20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ONE ROUND OF FIT ADJUSTMENTS</a:t>
            </a:r>
            <a:endParaRPr lang="en-US" sz="2000" dirty="0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6" name="Retângulo 35">
            <a:extLst>
              <a:ext uri="{FF2B5EF4-FFF2-40B4-BE49-F238E27FC236}">
                <a16:creationId xmlns:a16="http://schemas.microsoft.com/office/drawing/2014/main" id="{B44B5245-D693-6F78-A23F-365A93FF6F6E}"/>
              </a:ext>
            </a:extLst>
          </p:cNvPr>
          <p:cNvSpPr/>
          <p:nvPr/>
        </p:nvSpPr>
        <p:spPr>
          <a:xfrm>
            <a:off x="8691183" y="8122230"/>
            <a:ext cx="4305938" cy="7544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 lvl="0" algn="ctr">
              <a:lnSpc>
                <a:spcPct val="101923"/>
              </a:lnSpc>
              <a:buClr>
                <a:schemeClr val="dk1"/>
              </a:buClr>
              <a:buSzPts val="3900"/>
            </a:pPr>
            <a:r>
              <a:rPr lang="en-US" sz="20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ONE DUPLICATE PER STYLE</a:t>
            </a:r>
            <a:endParaRPr lang="en-US" sz="2000" dirty="0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7" name="Retângulo 36">
            <a:extLst>
              <a:ext uri="{FF2B5EF4-FFF2-40B4-BE49-F238E27FC236}">
                <a16:creationId xmlns:a16="http://schemas.microsoft.com/office/drawing/2014/main" id="{9EB86D02-4A5B-816D-7131-212B456ECD28}"/>
              </a:ext>
            </a:extLst>
          </p:cNvPr>
          <p:cNvSpPr/>
          <p:nvPr/>
        </p:nvSpPr>
        <p:spPr>
          <a:xfrm>
            <a:off x="8702499" y="8876673"/>
            <a:ext cx="4305938" cy="7544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 lvl="0" algn="ctr">
              <a:lnSpc>
                <a:spcPct val="101923"/>
              </a:lnSpc>
              <a:buSzPts val="2000"/>
            </a:pPr>
            <a:r>
              <a:rPr lang="en-US" sz="20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FINAL PRODUCTION READY PATTERNS</a:t>
            </a:r>
            <a:endParaRPr lang="en-US" sz="2000" dirty="0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0"/>
          <p:cNvSpPr txBox="1"/>
          <p:nvPr/>
        </p:nvSpPr>
        <p:spPr>
          <a:xfrm>
            <a:off x="4275875" y="1238150"/>
            <a:ext cx="4404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</a:pPr>
            <a:r>
              <a:rPr lang="en-US" sz="4000" dirty="0">
                <a:solidFill>
                  <a:srgbClr val="1B211F"/>
                </a:solidFill>
                <a:latin typeface="Schibsted Grotesk SemiBold"/>
                <a:ea typeface="Schibsted Grotesk SemiBold"/>
                <a:cs typeface="Schibsted Grotesk SemiBold"/>
                <a:sym typeface="Schibsted Grotesk SemiBold"/>
              </a:rPr>
              <a:t>WASH/DYE</a:t>
            </a:r>
            <a:endParaRPr sz="4600" i="0" u="none" strike="noStrike" cap="none" dirty="0">
              <a:solidFill>
                <a:srgbClr val="000000"/>
              </a:solidFill>
              <a:latin typeface="Schibsted Grotesk SemiBold"/>
              <a:ea typeface="Schibsted Grotesk SemiBold"/>
              <a:cs typeface="Schibsted Grotesk SemiBold"/>
              <a:sym typeface="Schibsted Grotesk SemiBold"/>
            </a:endParaRPr>
          </a:p>
        </p:txBody>
      </p:sp>
      <p:sp>
        <p:nvSpPr>
          <p:cNvPr id="113" name="Google Shape;113;p10"/>
          <p:cNvSpPr txBox="1"/>
          <p:nvPr/>
        </p:nvSpPr>
        <p:spPr>
          <a:xfrm>
            <a:off x="4275944" y="1853750"/>
            <a:ext cx="4404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500" b="0" i="0" u="none" strike="noStrike" cap="none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$</a:t>
            </a:r>
            <a:r>
              <a:rPr lang="en-US" sz="2500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1330</a:t>
            </a:r>
            <a:r>
              <a:rPr lang="en-US" sz="2500" b="0" i="0" u="none" strike="noStrike" cap="none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 per s</a:t>
            </a:r>
            <a:r>
              <a:rPr lang="en-US" sz="2500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tyle</a:t>
            </a:r>
            <a:endParaRPr sz="2500" b="0" i="0" u="none" strike="noStrike" cap="none" dirty="0">
              <a:solidFill>
                <a:srgbClr val="F0F0EE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14" name="Google Shape;114;p10"/>
          <p:cNvSpPr/>
          <p:nvPr/>
        </p:nvSpPr>
        <p:spPr>
          <a:xfrm>
            <a:off x="4275763" y="-3"/>
            <a:ext cx="0" cy="9753600"/>
          </a:xfrm>
          <a:custGeom>
            <a:avLst/>
            <a:gdLst/>
            <a:ahLst/>
            <a:cxnLst/>
            <a:rect l="l" t="t" r="r" b="b"/>
            <a:pathLst>
              <a:path w="120000" h="9753600" extrusionOk="0">
                <a:moveTo>
                  <a:pt x="0" y="0"/>
                </a:moveTo>
                <a:lnTo>
                  <a:pt x="0" y="9753155"/>
                </a:lnTo>
              </a:path>
            </a:pathLst>
          </a:custGeom>
          <a:noFill/>
          <a:ln w="9525" cap="flat" cmpd="sng">
            <a:solidFill>
              <a:srgbClr val="1B211F">
                <a:alpha val="1451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Schibsted Grotesk SemiBold"/>
              <a:ea typeface="Schibsted Grotesk SemiBold"/>
              <a:cs typeface="Schibsted Grotesk SemiBold"/>
              <a:sym typeface="Schibsted Grotesk SemiBold"/>
            </a:endParaRPr>
          </a:p>
        </p:txBody>
      </p:sp>
      <p:sp>
        <p:nvSpPr>
          <p:cNvPr id="116" name="Google Shape;116;p10"/>
          <p:cNvSpPr txBox="1"/>
          <p:nvPr/>
        </p:nvSpPr>
        <p:spPr>
          <a:xfrm>
            <a:off x="0" y="1238150"/>
            <a:ext cx="4275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4000" b="0" i="0" u="none" strike="noStrike" cap="none">
                <a:solidFill>
                  <a:srgbClr val="1B211F"/>
                </a:solidFill>
                <a:latin typeface="Schibsted Grotesk SemiBold"/>
                <a:ea typeface="Schibsted Grotesk SemiBold"/>
                <a:cs typeface="Schibsted Grotesk SemiBold"/>
                <a:sym typeface="Schibsted Grotesk SemiBold"/>
              </a:rPr>
              <a:t>SOURCING</a:t>
            </a:r>
            <a:endParaRPr sz="4000" b="0" i="0" u="none" strike="noStrike" cap="none">
              <a:solidFill>
                <a:srgbClr val="000000"/>
              </a:solidFill>
              <a:latin typeface="Schibsted Grotesk SemiBold"/>
              <a:ea typeface="Schibsted Grotesk SemiBold"/>
              <a:cs typeface="Schibsted Grotesk SemiBold"/>
              <a:sym typeface="Schibsted Grotesk SemiBold"/>
            </a:endParaRPr>
          </a:p>
        </p:txBody>
      </p:sp>
      <p:sp>
        <p:nvSpPr>
          <p:cNvPr id="117" name="Google Shape;117;p10"/>
          <p:cNvSpPr txBox="1"/>
          <p:nvPr/>
        </p:nvSpPr>
        <p:spPr>
          <a:xfrm>
            <a:off x="67" y="1853750"/>
            <a:ext cx="427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500" b="0" i="0" u="none" strike="noStrike" cap="none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$1</a:t>
            </a:r>
            <a:r>
              <a:rPr lang="en-US" sz="2500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330</a:t>
            </a:r>
            <a:r>
              <a:rPr lang="en-US" sz="2500" b="0" i="0" u="none" strike="noStrike" cap="none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 per style</a:t>
            </a:r>
            <a:endParaRPr sz="2500" b="0" i="0" u="none" strike="noStrike" cap="none" dirty="0">
              <a:solidFill>
                <a:srgbClr val="F0F0EE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40" name="Google Shape;140;p10"/>
          <p:cNvSpPr/>
          <p:nvPr/>
        </p:nvSpPr>
        <p:spPr>
          <a:xfrm>
            <a:off x="8680038" y="-3"/>
            <a:ext cx="0" cy="9753600"/>
          </a:xfrm>
          <a:custGeom>
            <a:avLst/>
            <a:gdLst/>
            <a:ahLst/>
            <a:cxnLst/>
            <a:rect l="l" t="t" r="r" b="b"/>
            <a:pathLst>
              <a:path w="120000" h="9753600" extrusionOk="0">
                <a:moveTo>
                  <a:pt x="0" y="0"/>
                </a:moveTo>
                <a:lnTo>
                  <a:pt x="0" y="9753155"/>
                </a:lnTo>
              </a:path>
            </a:pathLst>
          </a:custGeom>
          <a:noFill/>
          <a:ln w="9525" cap="flat" cmpd="sng">
            <a:solidFill>
              <a:srgbClr val="1B211F">
                <a:alpha val="1451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Schibsted Grotesk SemiBold"/>
              <a:ea typeface="Schibsted Grotesk SemiBold"/>
              <a:cs typeface="Schibsted Grotesk SemiBold"/>
              <a:sym typeface="Schibsted Grotesk SemiBold"/>
            </a:endParaRPr>
          </a:p>
        </p:txBody>
      </p:sp>
      <p:sp>
        <p:nvSpPr>
          <p:cNvPr id="141" name="Google Shape;141;p10"/>
          <p:cNvSpPr txBox="1"/>
          <p:nvPr/>
        </p:nvSpPr>
        <p:spPr>
          <a:xfrm>
            <a:off x="8679875" y="1238150"/>
            <a:ext cx="4324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4000" b="0" i="0" u="none" strike="noStrike" cap="none">
                <a:solidFill>
                  <a:srgbClr val="1B211F"/>
                </a:solidFill>
                <a:latin typeface="Schibsted Grotesk SemiBold"/>
                <a:ea typeface="Schibsted Grotesk SemiBold"/>
                <a:cs typeface="Schibsted Grotesk SemiBold"/>
                <a:sym typeface="Schibsted Grotesk SemiBold"/>
              </a:rPr>
              <a:t>DEVELOPMENT</a:t>
            </a:r>
            <a:endParaRPr sz="4000" b="0" i="0" u="none" strike="noStrike" cap="none">
              <a:solidFill>
                <a:srgbClr val="000000"/>
              </a:solidFill>
              <a:latin typeface="Schibsted Grotesk SemiBold"/>
              <a:ea typeface="Schibsted Grotesk SemiBold"/>
              <a:cs typeface="Schibsted Grotesk SemiBold"/>
              <a:sym typeface="Schibsted Grotesk SemiBold"/>
            </a:endParaRPr>
          </a:p>
        </p:txBody>
      </p:sp>
      <p:sp>
        <p:nvSpPr>
          <p:cNvPr id="142" name="Google Shape;142;p10"/>
          <p:cNvSpPr txBox="1"/>
          <p:nvPr/>
        </p:nvSpPr>
        <p:spPr>
          <a:xfrm>
            <a:off x="8679850" y="1853750"/>
            <a:ext cx="4324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500" b="0" i="0" u="none" strike="noStrike" cap="none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$2</a:t>
            </a:r>
            <a:r>
              <a:rPr lang="en-US" sz="2500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79</a:t>
            </a:r>
            <a:r>
              <a:rPr lang="en-US" sz="2500" b="0" i="0" u="none" strike="noStrike" cap="none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0 per style</a:t>
            </a:r>
            <a:endParaRPr sz="2500" b="0" i="0" u="none" strike="noStrike" cap="none" dirty="0">
              <a:solidFill>
                <a:srgbClr val="F0F0EE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49" name="Google Shape;149;p10"/>
          <p:cNvSpPr txBox="1"/>
          <p:nvPr/>
        </p:nvSpPr>
        <p:spPr>
          <a:xfrm>
            <a:off x="4276043" y="8367238"/>
            <a:ext cx="4404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endParaRPr sz="2000" b="0" i="0" u="none" strike="noStrike" cap="none">
              <a:solidFill>
                <a:srgbClr val="1B211F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58" name="Google Shape;158;p10"/>
          <p:cNvSpPr txBox="1"/>
          <p:nvPr/>
        </p:nvSpPr>
        <p:spPr>
          <a:xfrm>
            <a:off x="-47600" y="2332475"/>
            <a:ext cx="43248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900" b="0" i="0" u="none" strike="noStrike" cap="none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can be shared up to 5 styles, subject to complexity</a:t>
            </a:r>
            <a:endParaRPr sz="900" b="0" i="0" u="none" strike="noStrike" cap="none" dirty="0">
              <a:solidFill>
                <a:srgbClr val="F0F0EE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59" name="Google Shape;159;p10"/>
          <p:cNvSpPr txBox="1"/>
          <p:nvPr/>
        </p:nvSpPr>
        <p:spPr>
          <a:xfrm>
            <a:off x="8680050" y="2296925"/>
            <a:ext cx="43248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900" b="0" i="0" u="none" strike="noStrike" cap="none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subject to complexity</a:t>
            </a:r>
            <a:endParaRPr sz="900" b="0" i="0" u="none" strike="noStrike" cap="none" dirty="0">
              <a:solidFill>
                <a:srgbClr val="F0F0EE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cxnSp>
        <p:nvCxnSpPr>
          <p:cNvPr id="2" name="Conector reto 1">
            <a:extLst>
              <a:ext uri="{FF2B5EF4-FFF2-40B4-BE49-F238E27FC236}">
                <a16:creationId xmlns:a16="http://schemas.microsoft.com/office/drawing/2014/main" id="{40ECB34D-178F-3217-0D7A-ABC0ABCCB686}"/>
              </a:ext>
            </a:extLst>
          </p:cNvPr>
          <p:cNvCxnSpPr>
            <a:cxnSpLocks/>
          </p:cNvCxnSpPr>
          <p:nvPr/>
        </p:nvCxnSpPr>
        <p:spPr>
          <a:xfrm flipV="1">
            <a:off x="-2350" y="4011425"/>
            <a:ext cx="13007150" cy="147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A6F3538E-0F78-4AD4-8236-306994E805DB}"/>
              </a:ext>
            </a:extLst>
          </p:cNvPr>
          <p:cNvCxnSpPr>
            <a:cxnSpLocks/>
          </p:cNvCxnSpPr>
          <p:nvPr/>
        </p:nvCxnSpPr>
        <p:spPr>
          <a:xfrm flipV="1">
            <a:off x="7810" y="4875025"/>
            <a:ext cx="13007150" cy="147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EAC6B4EB-B4A5-72BB-6452-2E6689B5419E}"/>
              </a:ext>
            </a:extLst>
          </p:cNvPr>
          <p:cNvCxnSpPr>
            <a:cxnSpLocks/>
          </p:cNvCxnSpPr>
          <p:nvPr/>
        </p:nvCxnSpPr>
        <p:spPr>
          <a:xfrm flipV="1">
            <a:off x="-2350" y="5657345"/>
            <a:ext cx="13007150" cy="147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9091B0F5-808A-4E15-AC72-4FDE3D11251E}"/>
              </a:ext>
            </a:extLst>
          </p:cNvPr>
          <p:cNvCxnSpPr>
            <a:cxnSpLocks/>
          </p:cNvCxnSpPr>
          <p:nvPr/>
        </p:nvCxnSpPr>
        <p:spPr>
          <a:xfrm flipV="1">
            <a:off x="7810" y="6480305"/>
            <a:ext cx="13007150" cy="147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Conector reto 5">
            <a:extLst>
              <a:ext uri="{FF2B5EF4-FFF2-40B4-BE49-F238E27FC236}">
                <a16:creationId xmlns:a16="http://schemas.microsoft.com/office/drawing/2014/main" id="{EB461671-A198-1AC4-B4F5-17CA7E8AEE84}"/>
              </a:ext>
            </a:extLst>
          </p:cNvPr>
          <p:cNvCxnSpPr>
            <a:cxnSpLocks/>
          </p:cNvCxnSpPr>
          <p:nvPr/>
        </p:nvCxnSpPr>
        <p:spPr>
          <a:xfrm flipV="1">
            <a:off x="17970" y="7343905"/>
            <a:ext cx="13007150" cy="147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A118C37B-2FAF-6C69-0A48-0AAC41E486F5}"/>
              </a:ext>
            </a:extLst>
          </p:cNvPr>
          <p:cNvCxnSpPr>
            <a:cxnSpLocks/>
          </p:cNvCxnSpPr>
          <p:nvPr/>
        </p:nvCxnSpPr>
        <p:spPr>
          <a:xfrm flipV="1">
            <a:off x="7810" y="8126225"/>
            <a:ext cx="13007150" cy="147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16047C24-6923-63DF-75EE-DD0EA3113B1F}"/>
              </a:ext>
            </a:extLst>
          </p:cNvPr>
          <p:cNvCxnSpPr>
            <a:cxnSpLocks/>
          </p:cNvCxnSpPr>
          <p:nvPr/>
        </p:nvCxnSpPr>
        <p:spPr>
          <a:xfrm flipV="1">
            <a:off x="-2350" y="8888225"/>
            <a:ext cx="13007150" cy="147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Retângulo 8">
            <a:extLst>
              <a:ext uri="{FF2B5EF4-FFF2-40B4-BE49-F238E27FC236}">
                <a16:creationId xmlns:a16="http://schemas.microsoft.com/office/drawing/2014/main" id="{7077C0EC-5F01-674C-AECB-57AD6C4E7ECD}"/>
              </a:ext>
            </a:extLst>
          </p:cNvPr>
          <p:cNvSpPr/>
          <p:nvPr/>
        </p:nvSpPr>
        <p:spPr>
          <a:xfrm>
            <a:off x="8695008" y="3273938"/>
            <a:ext cx="4305938" cy="7451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 lvl="0" algn="ctr">
              <a:lnSpc>
                <a:spcPct val="101923"/>
              </a:lnSpc>
              <a:buClr>
                <a:schemeClr val="dk1"/>
              </a:buClr>
              <a:buSzPts val="3900"/>
            </a:pPr>
            <a:r>
              <a:rPr lang="en-US" sz="20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DEVELOPMENT ONBOARDING SESSION</a:t>
            </a:r>
            <a:endParaRPr lang="en-US" sz="2000" dirty="0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BE77E51A-2E72-FBD0-01BD-41007FC0321E}"/>
              </a:ext>
            </a:extLst>
          </p:cNvPr>
          <p:cNvSpPr/>
          <p:nvPr/>
        </p:nvSpPr>
        <p:spPr>
          <a:xfrm>
            <a:off x="8698862" y="4025931"/>
            <a:ext cx="4305938" cy="8479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 lvl="0" algn="ctr">
              <a:lnSpc>
                <a:spcPct val="101923"/>
              </a:lnSpc>
              <a:buClr>
                <a:schemeClr val="dk1"/>
              </a:buClr>
              <a:buSzPts val="3900"/>
            </a:pPr>
            <a:r>
              <a:rPr lang="en-US" sz="20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TECHNICAL INTAKE SESSION</a:t>
            </a:r>
            <a:br>
              <a:rPr lang="en-US" sz="20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</a:br>
            <a:r>
              <a:rPr lang="en-US" sz="20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WITH PATTERNMAKER</a:t>
            </a:r>
            <a:endParaRPr lang="en-US" sz="2000" dirty="0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0551B3AC-E537-D0C0-C6F3-E5391E4C5D20}"/>
              </a:ext>
            </a:extLst>
          </p:cNvPr>
          <p:cNvSpPr/>
          <p:nvPr/>
        </p:nvSpPr>
        <p:spPr>
          <a:xfrm>
            <a:off x="8698795" y="4880684"/>
            <a:ext cx="4305938" cy="7763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 lvl="0" algn="ctr">
              <a:lnSpc>
                <a:spcPct val="101923"/>
              </a:lnSpc>
              <a:buClr>
                <a:schemeClr val="dk1"/>
              </a:buClr>
              <a:buSzPts val="3900"/>
            </a:pPr>
            <a:r>
              <a:rPr lang="en-US" sz="20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TEG SPECIFICATION SHEETS COMPLETED</a:t>
            </a:r>
            <a:endParaRPr lang="en-US" sz="2000" dirty="0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E2885E24-F1E6-BE96-2C9E-0C0B38D8657E}"/>
              </a:ext>
            </a:extLst>
          </p:cNvPr>
          <p:cNvSpPr/>
          <p:nvPr/>
        </p:nvSpPr>
        <p:spPr>
          <a:xfrm>
            <a:off x="8698795" y="5663416"/>
            <a:ext cx="4305938" cy="8237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 lvl="0" algn="ctr">
              <a:lnSpc>
                <a:spcPct val="101923"/>
              </a:lnSpc>
              <a:buClr>
                <a:schemeClr val="dk1"/>
              </a:buClr>
              <a:buSzPts val="3900"/>
            </a:pPr>
            <a:r>
              <a:rPr lang="en-US" sz="20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FIRST PATTERNS &amp; FIRST SAMPLES</a:t>
            </a:r>
            <a:endParaRPr lang="en-US" sz="2000" dirty="0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70431B87-66FD-5483-A6D5-8A5C197F1F9F}"/>
              </a:ext>
            </a:extLst>
          </p:cNvPr>
          <p:cNvSpPr/>
          <p:nvPr/>
        </p:nvSpPr>
        <p:spPr>
          <a:xfrm>
            <a:off x="8691245" y="6486552"/>
            <a:ext cx="4305938" cy="8642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 lvl="0" algn="ctr">
              <a:lnSpc>
                <a:spcPct val="101923"/>
              </a:lnSpc>
              <a:buClr>
                <a:schemeClr val="dk1"/>
              </a:buClr>
              <a:buSzPts val="3900"/>
            </a:pPr>
            <a:r>
              <a:rPr lang="en-US" sz="20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ONE FITTING WITH PATTERN MAKER</a:t>
            </a:r>
            <a:endParaRPr lang="en-US" sz="2000" dirty="0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01DB2511-4930-AE7D-EBE0-FDCE6EF8BFF7}"/>
              </a:ext>
            </a:extLst>
          </p:cNvPr>
          <p:cNvSpPr/>
          <p:nvPr/>
        </p:nvSpPr>
        <p:spPr>
          <a:xfrm>
            <a:off x="8687479" y="7346129"/>
            <a:ext cx="4305938" cy="7855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 lvl="0" algn="ctr">
              <a:lnSpc>
                <a:spcPct val="101923"/>
              </a:lnSpc>
              <a:buClr>
                <a:schemeClr val="dk1"/>
              </a:buClr>
              <a:buSzPts val="3900"/>
            </a:pPr>
            <a:r>
              <a:rPr lang="en-US" sz="20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ONE ROUND OF FIT ADJUSTMENTS</a:t>
            </a:r>
            <a:endParaRPr lang="en-US" sz="2000" dirty="0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F44F31EA-F037-6BF2-8A4C-6AD09F117EE2}"/>
              </a:ext>
            </a:extLst>
          </p:cNvPr>
          <p:cNvSpPr/>
          <p:nvPr/>
        </p:nvSpPr>
        <p:spPr>
          <a:xfrm>
            <a:off x="8687479" y="8140653"/>
            <a:ext cx="4305938" cy="7544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 lvl="0" algn="ctr">
              <a:lnSpc>
                <a:spcPct val="101923"/>
              </a:lnSpc>
              <a:buClr>
                <a:schemeClr val="dk1"/>
              </a:buClr>
              <a:buSzPts val="3900"/>
            </a:pPr>
            <a:r>
              <a:rPr lang="en-US" sz="20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ONE DUPLICATE PER STYLE</a:t>
            </a:r>
            <a:endParaRPr lang="en-US" sz="2000" dirty="0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9FCBA869-F8CE-E0C5-6FAE-A47B0B56C8D6}"/>
              </a:ext>
            </a:extLst>
          </p:cNvPr>
          <p:cNvSpPr/>
          <p:nvPr/>
        </p:nvSpPr>
        <p:spPr>
          <a:xfrm>
            <a:off x="8698795" y="8895096"/>
            <a:ext cx="4305938" cy="7544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 lvl="0" algn="ctr">
              <a:lnSpc>
                <a:spcPct val="101923"/>
              </a:lnSpc>
              <a:buSzPts val="2000"/>
            </a:pPr>
            <a:r>
              <a:rPr lang="en-US" sz="20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FINAL PRODUCTION READY PATTERNS</a:t>
            </a:r>
            <a:endParaRPr lang="en-US" sz="2000" dirty="0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4884731B-A3DD-3AC2-25D0-2E195C6AAF72}"/>
              </a:ext>
            </a:extLst>
          </p:cNvPr>
          <p:cNvSpPr/>
          <p:nvPr/>
        </p:nvSpPr>
        <p:spPr>
          <a:xfrm>
            <a:off x="-3787" y="3290092"/>
            <a:ext cx="4277033" cy="7451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 lvl="0" algn="ctr">
              <a:lnSpc>
                <a:spcPct val="101923"/>
              </a:lnSpc>
              <a:buSzPts val="3900"/>
            </a:pPr>
            <a:r>
              <a:rPr lang="en-US" sz="20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SOURCING INTAKE SESSION</a:t>
            </a:r>
            <a:endParaRPr lang="en-US" sz="20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6" name="Retângulo 25">
            <a:extLst>
              <a:ext uri="{FF2B5EF4-FFF2-40B4-BE49-F238E27FC236}">
                <a16:creationId xmlns:a16="http://schemas.microsoft.com/office/drawing/2014/main" id="{94E25333-B48D-E1E1-D98F-6F166F64FBE1}"/>
              </a:ext>
            </a:extLst>
          </p:cNvPr>
          <p:cNvSpPr/>
          <p:nvPr/>
        </p:nvSpPr>
        <p:spPr>
          <a:xfrm>
            <a:off x="67" y="4042085"/>
            <a:ext cx="4277033" cy="8479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 lvl="0" algn="ctr">
              <a:lnSpc>
                <a:spcPct val="101923"/>
              </a:lnSpc>
              <a:buSzPts val="3900"/>
            </a:pPr>
            <a:r>
              <a:rPr lang="en-US" sz="20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EXPERT INPUT AND PLANNING</a:t>
            </a:r>
            <a:endParaRPr lang="en-US" sz="20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7" name="Retângulo 26">
            <a:extLst>
              <a:ext uri="{FF2B5EF4-FFF2-40B4-BE49-F238E27FC236}">
                <a16:creationId xmlns:a16="http://schemas.microsoft.com/office/drawing/2014/main" id="{D8FBE14C-5753-9BC4-5B74-9DE46B164131}"/>
              </a:ext>
            </a:extLst>
          </p:cNvPr>
          <p:cNvSpPr/>
          <p:nvPr/>
        </p:nvSpPr>
        <p:spPr>
          <a:xfrm>
            <a:off x="0" y="4896838"/>
            <a:ext cx="4277033" cy="7763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 lvl="0" algn="ctr">
              <a:lnSpc>
                <a:spcPct val="101923"/>
              </a:lnSpc>
              <a:buSzPts val="3900"/>
            </a:pPr>
            <a:r>
              <a:rPr lang="en-US" sz="20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SWATCHES AND TRIMS GATHERED</a:t>
            </a:r>
            <a:endParaRPr lang="en-US" sz="20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8" name="Retângulo 27">
            <a:extLst>
              <a:ext uri="{FF2B5EF4-FFF2-40B4-BE49-F238E27FC236}">
                <a16:creationId xmlns:a16="http://schemas.microsoft.com/office/drawing/2014/main" id="{E574E518-D378-F871-6452-E76B08ECE073}"/>
              </a:ext>
            </a:extLst>
          </p:cNvPr>
          <p:cNvSpPr/>
          <p:nvPr/>
        </p:nvSpPr>
        <p:spPr>
          <a:xfrm>
            <a:off x="0" y="5679570"/>
            <a:ext cx="4277033" cy="8237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 lvl="0" algn="ctr">
              <a:lnSpc>
                <a:spcPct val="101923"/>
              </a:lnSpc>
              <a:buSzPts val="3900"/>
            </a:pPr>
            <a:r>
              <a:rPr lang="en-US" sz="20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NEGOTIATE PRICING AND MINIMUMS</a:t>
            </a:r>
            <a:endParaRPr lang="en-US" sz="20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E5425E77-621C-CA6C-914C-B8E7BADBA687}"/>
              </a:ext>
            </a:extLst>
          </p:cNvPr>
          <p:cNvSpPr/>
          <p:nvPr/>
        </p:nvSpPr>
        <p:spPr>
          <a:xfrm>
            <a:off x="-7550" y="6502706"/>
            <a:ext cx="4277033" cy="8642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 lvl="0" algn="ctr">
              <a:lnSpc>
                <a:spcPct val="101923"/>
              </a:lnSpc>
              <a:buSzPts val="3900"/>
            </a:pPr>
            <a:r>
              <a:rPr lang="en-US" sz="20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GUIDANCE IN POs AND  ORDERING</a:t>
            </a:r>
            <a:endParaRPr lang="en-US" sz="20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B8329E91-609B-0458-292B-03316D79C61A}"/>
              </a:ext>
            </a:extLst>
          </p:cNvPr>
          <p:cNvSpPr/>
          <p:nvPr/>
        </p:nvSpPr>
        <p:spPr>
          <a:xfrm>
            <a:off x="-11316" y="7362283"/>
            <a:ext cx="4277033" cy="7855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 lvl="0" algn="ctr">
              <a:lnSpc>
                <a:spcPct val="101923"/>
              </a:lnSpc>
              <a:buSzPts val="3900"/>
            </a:pPr>
            <a:r>
              <a:rPr lang="en-US" sz="20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TRACKING RECEIPT OF ORDERS</a:t>
            </a:r>
            <a:endParaRPr lang="en-US" sz="20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EB92763C-96C4-0B67-DD96-60FD7343FDFB}"/>
              </a:ext>
            </a:extLst>
          </p:cNvPr>
          <p:cNvSpPr/>
          <p:nvPr/>
        </p:nvSpPr>
        <p:spPr>
          <a:xfrm>
            <a:off x="-11316" y="8156807"/>
            <a:ext cx="4277033" cy="7544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 lvl="0" algn="ctr">
              <a:lnSpc>
                <a:spcPct val="101923"/>
              </a:lnSpc>
              <a:buSzPts val="3900"/>
            </a:pPr>
            <a:r>
              <a:rPr lang="en-US" sz="20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1-2 ROUNDS OF REVISIONS</a:t>
            </a:r>
            <a:endParaRPr lang="en-US" sz="20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2" name="Retângulo 31">
            <a:extLst>
              <a:ext uri="{FF2B5EF4-FFF2-40B4-BE49-F238E27FC236}">
                <a16:creationId xmlns:a16="http://schemas.microsoft.com/office/drawing/2014/main" id="{A3EE5BBF-CB79-BBD7-DF36-5A3CE905D180}"/>
              </a:ext>
            </a:extLst>
          </p:cNvPr>
          <p:cNvSpPr/>
          <p:nvPr/>
        </p:nvSpPr>
        <p:spPr>
          <a:xfrm>
            <a:off x="4280595" y="3267868"/>
            <a:ext cx="4406884" cy="7451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Clr>
                <a:schemeClr val="dk1"/>
              </a:buClr>
              <a:buSzPts val="1100"/>
            </a:pPr>
            <a:r>
              <a:rPr lang="en-US" sz="20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TREATMENT INTAKE SESSION</a:t>
            </a:r>
            <a:endParaRPr lang="en-US" sz="2000" dirty="0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3" name="Retângulo 32">
            <a:extLst>
              <a:ext uri="{FF2B5EF4-FFF2-40B4-BE49-F238E27FC236}">
                <a16:creationId xmlns:a16="http://schemas.microsoft.com/office/drawing/2014/main" id="{37CC70B3-6492-F3B4-EC09-8C73FB64A300}"/>
              </a:ext>
            </a:extLst>
          </p:cNvPr>
          <p:cNvSpPr/>
          <p:nvPr/>
        </p:nvSpPr>
        <p:spPr>
          <a:xfrm>
            <a:off x="4284449" y="4019861"/>
            <a:ext cx="4406884" cy="8479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Clr>
                <a:schemeClr val="dk1"/>
              </a:buClr>
              <a:buSzPts val="1700"/>
            </a:pPr>
            <a:r>
              <a:rPr lang="en-US" sz="20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3 SEWN PANELS TO TEST</a:t>
            </a:r>
            <a:endParaRPr lang="en-US" sz="23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4" name="Retângulo 33">
            <a:extLst>
              <a:ext uri="{FF2B5EF4-FFF2-40B4-BE49-F238E27FC236}">
                <a16:creationId xmlns:a16="http://schemas.microsoft.com/office/drawing/2014/main" id="{02FFBD49-D2E1-92A3-0312-F57552C24AF4}"/>
              </a:ext>
            </a:extLst>
          </p:cNvPr>
          <p:cNvSpPr/>
          <p:nvPr/>
        </p:nvSpPr>
        <p:spPr>
          <a:xfrm>
            <a:off x="4284382" y="4874614"/>
            <a:ext cx="4406884" cy="7763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Clr>
                <a:schemeClr val="dk1"/>
              </a:buClr>
              <a:buSzPts val="1700"/>
            </a:pPr>
            <a:r>
              <a:rPr lang="en-US" sz="20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SHRINKAGE ASSESSMENT </a:t>
            </a:r>
          </a:p>
        </p:txBody>
      </p:sp>
      <p:sp>
        <p:nvSpPr>
          <p:cNvPr id="35" name="Retângulo 34">
            <a:extLst>
              <a:ext uri="{FF2B5EF4-FFF2-40B4-BE49-F238E27FC236}">
                <a16:creationId xmlns:a16="http://schemas.microsoft.com/office/drawing/2014/main" id="{0AC45A7A-F76E-6533-090E-36C4D18103C0}"/>
              </a:ext>
            </a:extLst>
          </p:cNvPr>
          <p:cNvSpPr/>
          <p:nvPr/>
        </p:nvSpPr>
        <p:spPr>
          <a:xfrm>
            <a:off x="4284382" y="5657346"/>
            <a:ext cx="4406884" cy="8237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Clr>
                <a:schemeClr val="dk1"/>
              </a:buClr>
              <a:buSzPts val="1700"/>
            </a:pPr>
            <a:r>
              <a:rPr lang="en-US" sz="20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REVISIONS</a:t>
            </a:r>
            <a:endParaRPr lang="en-US" sz="23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6" name="Retângulo 35">
            <a:extLst>
              <a:ext uri="{FF2B5EF4-FFF2-40B4-BE49-F238E27FC236}">
                <a16:creationId xmlns:a16="http://schemas.microsoft.com/office/drawing/2014/main" id="{314F6559-A85F-848F-54D0-EF05B879B48A}"/>
              </a:ext>
            </a:extLst>
          </p:cNvPr>
          <p:cNvSpPr/>
          <p:nvPr/>
        </p:nvSpPr>
        <p:spPr>
          <a:xfrm>
            <a:off x="4276832" y="6480482"/>
            <a:ext cx="4406884" cy="8642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Clr>
                <a:schemeClr val="dk1"/>
              </a:buClr>
              <a:buSzPts val="1700"/>
            </a:pPr>
            <a:r>
              <a:rPr lang="en-US" sz="20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1ST FIT SAMPLE FROM DYE WASH</a:t>
            </a:r>
            <a:endParaRPr lang="en-US" sz="23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7" name="Retângulo 36">
            <a:extLst>
              <a:ext uri="{FF2B5EF4-FFF2-40B4-BE49-F238E27FC236}">
                <a16:creationId xmlns:a16="http://schemas.microsoft.com/office/drawing/2014/main" id="{9FF67B56-37A3-AECF-1027-F4CF1CCA0817}"/>
              </a:ext>
            </a:extLst>
          </p:cNvPr>
          <p:cNvSpPr/>
          <p:nvPr/>
        </p:nvSpPr>
        <p:spPr>
          <a:xfrm>
            <a:off x="4273066" y="7340059"/>
            <a:ext cx="4406884" cy="7855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Clr>
                <a:schemeClr val="dk1"/>
              </a:buClr>
              <a:buSzPts val="1100"/>
            </a:pPr>
            <a:r>
              <a:rPr lang="en-US" sz="20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FITTING + ADJUSTMENT</a:t>
            </a:r>
            <a:endParaRPr lang="en-US" sz="2000" dirty="0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1"/>
          <p:cNvSpPr txBox="1"/>
          <p:nvPr/>
        </p:nvSpPr>
        <p:spPr>
          <a:xfrm>
            <a:off x="-25299" y="1963225"/>
            <a:ext cx="32160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</a:pPr>
            <a:r>
              <a:rPr lang="en-US" sz="3400" dirty="0">
                <a:solidFill>
                  <a:schemeClr val="dk1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DESIGN</a:t>
            </a:r>
            <a:endParaRPr sz="3400" b="0" i="0" u="none" strike="noStrike" cap="none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65" name="Google Shape;165;p11"/>
          <p:cNvSpPr txBox="1"/>
          <p:nvPr/>
        </p:nvSpPr>
        <p:spPr>
          <a:xfrm>
            <a:off x="99" y="2578825"/>
            <a:ext cx="3216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$</a:t>
            </a:r>
            <a:r>
              <a:rPr lang="en-US" sz="2000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1330 per style</a:t>
            </a:r>
            <a:endParaRPr sz="2000" b="0" i="0" u="none" strike="noStrike" cap="none" dirty="0">
              <a:solidFill>
                <a:srgbClr val="F0F0EE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66" name="Google Shape;166;p11"/>
          <p:cNvSpPr/>
          <p:nvPr/>
        </p:nvSpPr>
        <p:spPr>
          <a:xfrm>
            <a:off x="3216103" y="447"/>
            <a:ext cx="0" cy="9753600"/>
          </a:xfrm>
          <a:custGeom>
            <a:avLst/>
            <a:gdLst/>
            <a:ahLst/>
            <a:cxnLst/>
            <a:rect l="l" t="t" r="r" b="b"/>
            <a:pathLst>
              <a:path w="120000" h="9753600" extrusionOk="0">
                <a:moveTo>
                  <a:pt x="0" y="0"/>
                </a:moveTo>
                <a:lnTo>
                  <a:pt x="0" y="9753155"/>
                </a:lnTo>
              </a:path>
            </a:pathLst>
          </a:custGeom>
          <a:noFill/>
          <a:ln w="9525" cap="flat" cmpd="sng">
            <a:solidFill>
              <a:srgbClr val="1B211F">
                <a:alpha val="1451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67" name="Google Shape;167;p11"/>
          <p:cNvSpPr/>
          <p:nvPr/>
        </p:nvSpPr>
        <p:spPr>
          <a:xfrm>
            <a:off x="9721058" y="447"/>
            <a:ext cx="0" cy="9753600"/>
          </a:xfrm>
          <a:custGeom>
            <a:avLst/>
            <a:gdLst/>
            <a:ahLst/>
            <a:cxnLst/>
            <a:rect l="l" t="t" r="r" b="b"/>
            <a:pathLst>
              <a:path w="120000" h="9753600" extrusionOk="0">
                <a:moveTo>
                  <a:pt x="0" y="0"/>
                </a:moveTo>
                <a:lnTo>
                  <a:pt x="0" y="9753155"/>
                </a:lnTo>
              </a:path>
            </a:pathLst>
          </a:custGeom>
          <a:noFill/>
          <a:ln w="9525" cap="flat" cmpd="sng">
            <a:solidFill>
              <a:srgbClr val="1B211F">
                <a:alpha val="1451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68" name="Google Shape;168;p11"/>
          <p:cNvSpPr/>
          <p:nvPr/>
        </p:nvSpPr>
        <p:spPr>
          <a:xfrm>
            <a:off x="6454666" y="447"/>
            <a:ext cx="0" cy="9753600"/>
          </a:xfrm>
          <a:custGeom>
            <a:avLst/>
            <a:gdLst/>
            <a:ahLst/>
            <a:cxnLst/>
            <a:rect l="l" t="t" r="r" b="b"/>
            <a:pathLst>
              <a:path w="120000" h="9753600" extrusionOk="0">
                <a:moveTo>
                  <a:pt x="0" y="0"/>
                </a:moveTo>
                <a:lnTo>
                  <a:pt x="0" y="9753155"/>
                </a:lnTo>
              </a:path>
            </a:pathLst>
          </a:custGeom>
          <a:noFill/>
          <a:ln w="9525" cap="flat" cmpd="sng">
            <a:solidFill>
              <a:srgbClr val="1B211F">
                <a:alpha val="1451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05" name="Google Shape;205;p11"/>
          <p:cNvSpPr txBox="1"/>
          <p:nvPr/>
        </p:nvSpPr>
        <p:spPr>
          <a:xfrm>
            <a:off x="3206873" y="1963225"/>
            <a:ext cx="324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34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TREATMENT</a:t>
            </a:r>
            <a:endParaRPr sz="3400" b="0" i="0" u="none" strike="noStrike" cap="none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06" name="Google Shape;206;p11"/>
          <p:cNvSpPr txBox="1"/>
          <p:nvPr/>
        </p:nvSpPr>
        <p:spPr>
          <a:xfrm>
            <a:off x="6470850" y="1963225"/>
            <a:ext cx="324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3400" b="0" i="0" u="none" strike="noStrike" cap="none" dirty="0">
                <a:solidFill>
                  <a:srgbClr val="000000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SOURCING</a:t>
            </a:r>
            <a:endParaRPr sz="3400" b="0" i="0" u="none" strike="noStrike" cap="none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07" name="Google Shape;207;p11"/>
          <p:cNvSpPr txBox="1"/>
          <p:nvPr/>
        </p:nvSpPr>
        <p:spPr>
          <a:xfrm>
            <a:off x="9767991" y="1947102"/>
            <a:ext cx="3247800" cy="5023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32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DEVELOPMENT</a:t>
            </a:r>
            <a:endParaRPr sz="3200" b="0" i="0" u="none" strike="noStrike" cap="none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08" name="Google Shape;208;p11"/>
          <p:cNvSpPr txBox="1"/>
          <p:nvPr/>
        </p:nvSpPr>
        <p:spPr>
          <a:xfrm>
            <a:off x="3236575" y="2578825"/>
            <a:ext cx="3216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$</a:t>
            </a:r>
            <a:r>
              <a:rPr lang="en-US" sz="2000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760</a:t>
            </a:r>
            <a:r>
              <a:rPr lang="en-US" sz="2000" b="0" i="0" u="none" strike="noStrike" cap="none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 per service</a:t>
            </a:r>
            <a:endParaRPr sz="2000" b="0" i="0" u="none" strike="noStrike" cap="none" dirty="0">
              <a:solidFill>
                <a:srgbClr val="F0F0EE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09" name="Google Shape;209;p11"/>
          <p:cNvSpPr txBox="1"/>
          <p:nvPr/>
        </p:nvSpPr>
        <p:spPr>
          <a:xfrm>
            <a:off x="6481050" y="2578825"/>
            <a:ext cx="3216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$1</a:t>
            </a:r>
            <a:r>
              <a:rPr lang="en-US" sz="2000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330</a:t>
            </a:r>
            <a:r>
              <a:rPr lang="en-US" sz="2000" b="0" i="0" u="none" strike="noStrike" cap="none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 per style</a:t>
            </a:r>
            <a:endParaRPr sz="2000" b="0" i="0" u="none" strike="noStrike" cap="none" dirty="0">
              <a:solidFill>
                <a:srgbClr val="F0F0EE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10" name="Google Shape;210;p11"/>
          <p:cNvSpPr txBox="1"/>
          <p:nvPr/>
        </p:nvSpPr>
        <p:spPr>
          <a:xfrm>
            <a:off x="9745050" y="2578825"/>
            <a:ext cx="3216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20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1714A804-C15B-51B2-453B-AD9AFDFE1128}"/>
              </a:ext>
            </a:extLst>
          </p:cNvPr>
          <p:cNvCxnSpPr>
            <a:cxnSpLocks/>
          </p:cNvCxnSpPr>
          <p:nvPr/>
        </p:nvCxnSpPr>
        <p:spPr>
          <a:xfrm flipV="1">
            <a:off x="-2350" y="4539745"/>
            <a:ext cx="13007150" cy="147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Conector reto 17">
            <a:extLst>
              <a:ext uri="{FF2B5EF4-FFF2-40B4-BE49-F238E27FC236}">
                <a16:creationId xmlns:a16="http://schemas.microsoft.com/office/drawing/2014/main" id="{F0630AD7-8EB9-4F1C-FF4B-2D02A8C091C2}"/>
              </a:ext>
            </a:extLst>
          </p:cNvPr>
          <p:cNvCxnSpPr>
            <a:cxnSpLocks/>
          </p:cNvCxnSpPr>
          <p:nvPr/>
        </p:nvCxnSpPr>
        <p:spPr>
          <a:xfrm flipV="1">
            <a:off x="-21218" y="5403345"/>
            <a:ext cx="13007150" cy="147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Conector reto 36">
            <a:extLst>
              <a:ext uri="{FF2B5EF4-FFF2-40B4-BE49-F238E27FC236}">
                <a16:creationId xmlns:a16="http://schemas.microsoft.com/office/drawing/2014/main" id="{B5F7863D-A93A-18D7-D605-A8B4D39A5370}"/>
              </a:ext>
            </a:extLst>
          </p:cNvPr>
          <p:cNvCxnSpPr>
            <a:cxnSpLocks/>
          </p:cNvCxnSpPr>
          <p:nvPr/>
        </p:nvCxnSpPr>
        <p:spPr>
          <a:xfrm flipV="1">
            <a:off x="-2350" y="5991177"/>
            <a:ext cx="13007150" cy="147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Conector reto 37">
            <a:extLst>
              <a:ext uri="{FF2B5EF4-FFF2-40B4-BE49-F238E27FC236}">
                <a16:creationId xmlns:a16="http://schemas.microsoft.com/office/drawing/2014/main" id="{BD5A05EA-FC87-081D-E005-4A2930CEB0C8}"/>
              </a:ext>
            </a:extLst>
          </p:cNvPr>
          <p:cNvCxnSpPr>
            <a:cxnSpLocks/>
          </p:cNvCxnSpPr>
          <p:nvPr/>
        </p:nvCxnSpPr>
        <p:spPr>
          <a:xfrm flipV="1">
            <a:off x="-6704" y="6921541"/>
            <a:ext cx="13007150" cy="147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Conector reto 38">
            <a:extLst>
              <a:ext uri="{FF2B5EF4-FFF2-40B4-BE49-F238E27FC236}">
                <a16:creationId xmlns:a16="http://schemas.microsoft.com/office/drawing/2014/main" id="{1ADB1516-A66E-09B7-F0D7-6F282CBC30B6}"/>
              </a:ext>
            </a:extLst>
          </p:cNvPr>
          <p:cNvCxnSpPr>
            <a:cxnSpLocks/>
          </p:cNvCxnSpPr>
          <p:nvPr/>
        </p:nvCxnSpPr>
        <p:spPr>
          <a:xfrm flipV="1">
            <a:off x="17970" y="7872225"/>
            <a:ext cx="13007150" cy="147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Conector reto 39">
            <a:extLst>
              <a:ext uri="{FF2B5EF4-FFF2-40B4-BE49-F238E27FC236}">
                <a16:creationId xmlns:a16="http://schemas.microsoft.com/office/drawing/2014/main" id="{E9947507-C262-B3DC-5FEC-CAA14D27A617}"/>
              </a:ext>
            </a:extLst>
          </p:cNvPr>
          <p:cNvCxnSpPr>
            <a:cxnSpLocks/>
          </p:cNvCxnSpPr>
          <p:nvPr/>
        </p:nvCxnSpPr>
        <p:spPr>
          <a:xfrm flipV="1">
            <a:off x="7810" y="8741629"/>
            <a:ext cx="13007150" cy="147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Conector reto 41">
            <a:extLst>
              <a:ext uri="{FF2B5EF4-FFF2-40B4-BE49-F238E27FC236}">
                <a16:creationId xmlns:a16="http://schemas.microsoft.com/office/drawing/2014/main" id="{142BA95A-CF6C-510A-96A9-3B71EC23AD8F}"/>
              </a:ext>
            </a:extLst>
          </p:cNvPr>
          <p:cNvCxnSpPr>
            <a:cxnSpLocks/>
          </p:cNvCxnSpPr>
          <p:nvPr/>
        </p:nvCxnSpPr>
        <p:spPr>
          <a:xfrm flipV="1">
            <a:off x="15070" y="4975176"/>
            <a:ext cx="13007150" cy="147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Conector reto 42">
            <a:extLst>
              <a:ext uri="{FF2B5EF4-FFF2-40B4-BE49-F238E27FC236}">
                <a16:creationId xmlns:a16="http://schemas.microsoft.com/office/drawing/2014/main" id="{95D5AA29-8BBB-7074-87FC-87B6BEEE2113}"/>
              </a:ext>
            </a:extLst>
          </p:cNvPr>
          <p:cNvCxnSpPr>
            <a:cxnSpLocks/>
          </p:cNvCxnSpPr>
          <p:nvPr/>
        </p:nvCxnSpPr>
        <p:spPr>
          <a:xfrm flipV="1">
            <a:off x="29584" y="6449821"/>
            <a:ext cx="13007150" cy="147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Conector reto 43">
            <a:extLst>
              <a:ext uri="{FF2B5EF4-FFF2-40B4-BE49-F238E27FC236}">
                <a16:creationId xmlns:a16="http://schemas.microsoft.com/office/drawing/2014/main" id="{1B3BC38A-5E32-63CA-8A64-6C58B8CBC436}"/>
              </a:ext>
            </a:extLst>
          </p:cNvPr>
          <p:cNvCxnSpPr>
            <a:cxnSpLocks/>
          </p:cNvCxnSpPr>
          <p:nvPr/>
        </p:nvCxnSpPr>
        <p:spPr>
          <a:xfrm flipV="1">
            <a:off x="10716" y="7356969"/>
            <a:ext cx="13007150" cy="147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Conector reto 44">
            <a:extLst>
              <a:ext uri="{FF2B5EF4-FFF2-40B4-BE49-F238E27FC236}">
                <a16:creationId xmlns:a16="http://schemas.microsoft.com/office/drawing/2014/main" id="{E6ADFC9F-CCC6-6C50-33A7-56BA92B5AF06}"/>
              </a:ext>
            </a:extLst>
          </p:cNvPr>
          <p:cNvCxnSpPr>
            <a:cxnSpLocks/>
          </p:cNvCxnSpPr>
          <p:nvPr/>
        </p:nvCxnSpPr>
        <p:spPr>
          <a:xfrm flipV="1">
            <a:off x="10716" y="8300395"/>
            <a:ext cx="13007150" cy="147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Retângulo 15">
            <a:extLst>
              <a:ext uri="{FF2B5EF4-FFF2-40B4-BE49-F238E27FC236}">
                <a16:creationId xmlns:a16="http://schemas.microsoft.com/office/drawing/2014/main" id="{24C11D23-7D20-E77F-6A3E-0DEA5304E46B}"/>
              </a:ext>
            </a:extLst>
          </p:cNvPr>
          <p:cNvSpPr/>
          <p:nvPr/>
        </p:nvSpPr>
        <p:spPr>
          <a:xfrm>
            <a:off x="-2350" y="4143340"/>
            <a:ext cx="3212748" cy="4037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700"/>
            </a:pPr>
            <a:r>
              <a:rPr lang="en-US" sz="17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INTAKE SESSION</a:t>
            </a:r>
            <a:endParaRPr lang="en-US" sz="17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52" name="Retângulo 51">
            <a:extLst>
              <a:ext uri="{FF2B5EF4-FFF2-40B4-BE49-F238E27FC236}">
                <a16:creationId xmlns:a16="http://schemas.microsoft.com/office/drawing/2014/main" id="{32241159-9049-9E56-C9A5-0108671DF1FD}"/>
              </a:ext>
            </a:extLst>
          </p:cNvPr>
          <p:cNvSpPr/>
          <p:nvPr/>
        </p:nvSpPr>
        <p:spPr>
          <a:xfrm>
            <a:off x="-2350" y="4557107"/>
            <a:ext cx="3212748" cy="4259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Clr>
                <a:schemeClr val="dk1"/>
              </a:buClr>
              <a:buSzPts val="1700"/>
            </a:pPr>
            <a:r>
              <a:rPr lang="en-US" sz="17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EXPERT INPUT &amp; PLANNING</a:t>
            </a:r>
            <a:endParaRPr lang="en-US" sz="18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53" name="Retângulo 52">
            <a:extLst>
              <a:ext uri="{FF2B5EF4-FFF2-40B4-BE49-F238E27FC236}">
                <a16:creationId xmlns:a16="http://schemas.microsoft.com/office/drawing/2014/main" id="{14BCF198-564B-BFF8-BA42-FBD5DF16C149}"/>
              </a:ext>
            </a:extLst>
          </p:cNvPr>
          <p:cNvSpPr/>
          <p:nvPr/>
        </p:nvSpPr>
        <p:spPr>
          <a:xfrm>
            <a:off x="-3041" y="4982627"/>
            <a:ext cx="3212748" cy="4411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700"/>
            </a:pPr>
            <a:r>
              <a:rPr lang="en-US" sz="17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MOOD BOARD</a:t>
            </a:r>
          </a:p>
        </p:txBody>
      </p:sp>
      <p:sp>
        <p:nvSpPr>
          <p:cNvPr id="54" name="Retângulo 53">
            <a:extLst>
              <a:ext uri="{FF2B5EF4-FFF2-40B4-BE49-F238E27FC236}">
                <a16:creationId xmlns:a16="http://schemas.microsoft.com/office/drawing/2014/main" id="{DD864267-AC59-8B99-CEAC-0B701F2A0D4D}"/>
              </a:ext>
            </a:extLst>
          </p:cNvPr>
          <p:cNvSpPr/>
          <p:nvPr/>
        </p:nvSpPr>
        <p:spPr>
          <a:xfrm>
            <a:off x="2664" y="5422705"/>
            <a:ext cx="3212748" cy="5778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700"/>
            </a:pPr>
            <a:r>
              <a:rPr lang="en-US" sz="17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FLAT DRAWING OF EACH STYLE</a:t>
            </a:r>
            <a:endParaRPr lang="en-US" sz="17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55" name="Retângulo 54">
            <a:extLst>
              <a:ext uri="{FF2B5EF4-FFF2-40B4-BE49-F238E27FC236}">
                <a16:creationId xmlns:a16="http://schemas.microsoft.com/office/drawing/2014/main" id="{457589A7-D61C-7B8B-CD9B-4446729C2376}"/>
              </a:ext>
            </a:extLst>
          </p:cNvPr>
          <p:cNvSpPr/>
          <p:nvPr/>
        </p:nvSpPr>
        <p:spPr>
          <a:xfrm>
            <a:off x="2349" y="6011549"/>
            <a:ext cx="3212748" cy="4505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700"/>
            </a:pPr>
            <a:r>
              <a:rPr lang="en-US" sz="17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LINE SHEET </a:t>
            </a:r>
            <a:endParaRPr lang="en-US" sz="17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56" name="Retângulo 55">
            <a:extLst>
              <a:ext uri="{FF2B5EF4-FFF2-40B4-BE49-F238E27FC236}">
                <a16:creationId xmlns:a16="http://schemas.microsoft.com/office/drawing/2014/main" id="{48787598-41C2-6664-BB42-78DFDD67EAF4}"/>
              </a:ext>
            </a:extLst>
          </p:cNvPr>
          <p:cNvSpPr/>
          <p:nvPr/>
        </p:nvSpPr>
        <p:spPr>
          <a:xfrm>
            <a:off x="1722" y="6464591"/>
            <a:ext cx="3212748" cy="4659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700"/>
            </a:pPr>
            <a:r>
              <a:rPr lang="en-US" sz="16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PRINTS + COLORS RENDERED</a:t>
            </a:r>
            <a:endParaRPr lang="en-US" sz="16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57" name="Retângulo 56">
            <a:extLst>
              <a:ext uri="{FF2B5EF4-FFF2-40B4-BE49-F238E27FC236}">
                <a16:creationId xmlns:a16="http://schemas.microsoft.com/office/drawing/2014/main" id="{786BFBD9-E4C9-1347-0230-8C8589319131}"/>
              </a:ext>
            </a:extLst>
          </p:cNvPr>
          <p:cNvSpPr/>
          <p:nvPr/>
        </p:nvSpPr>
        <p:spPr>
          <a:xfrm>
            <a:off x="-1526" y="6935597"/>
            <a:ext cx="3212748" cy="4304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700"/>
            </a:pPr>
            <a:r>
              <a:rPr lang="en-US" sz="17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FABRIC COLOR PALETTE</a:t>
            </a:r>
            <a:endParaRPr lang="en-US" sz="17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58" name="Retângulo 57">
            <a:extLst>
              <a:ext uri="{FF2B5EF4-FFF2-40B4-BE49-F238E27FC236}">
                <a16:creationId xmlns:a16="http://schemas.microsoft.com/office/drawing/2014/main" id="{8644D106-05A1-318B-6BE6-AD8132A1F02B}"/>
              </a:ext>
            </a:extLst>
          </p:cNvPr>
          <p:cNvSpPr/>
          <p:nvPr/>
        </p:nvSpPr>
        <p:spPr>
          <a:xfrm>
            <a:off x="-1674" y="7366495"/>
            <a:ext cx="3212748" cy="520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700"/>
            </a:pPr>
            <a:r>
              <a:rPr lang="en-US" sz="17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1-2 ROUNDS OF REVISIONS</a:t>
            </a:r>
            <a:endParaRPr lang="en-US" sz="17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59" name="Retângulo 58">
            <a:extLst>
              <a:ext uri="{FF2B5EF4-FFF2-40B4-BE49-F238E27FC236}">
                <a16:creationId xmlns:a16="http://schemas.microsoft.com/office/drawing/2014/main" id="{3C92AE98-4FD2-591E-6DC8-FB470CB3A3F6}"/>
              </a:ext>
            </a:extLst>
          </p:cNvPr>
          <p:cNvSpPr/>
          <p:nvPr/>
        </p:nvSpPr>
        <p:spPr>
          <a:xfrm>
            <a:off x="3219310" y="4084977"/>
            <a:ext cx="3238002" cy="4687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700"/>
            </a:pPr>
            <a:r>
              <a:rPr lang="en-US" sz="17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TREATMENT INTAKE SESSION</a:t>
            </a:r>
            <a:endParaRPr lang="en-US" sz="17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60" name="Retângulo 59">
            <a:extLst>
              <a:ext uri="{FF2B5EF4-FFF2-40B4-BE49-F238E27FC236}">
                <a16:creationId xmlns:a16="http://schemas.microsoft.com/office/drawing/2014/main" id="{A3ADDF1B-D050-33C7-223A-5E84A0BFF26C}"/>
              </a:ext>
            </a:extLst>
          </p:cNvPr>
          <p:cNvSpPr/>
          <p:nvPr/>
        </p:nvSpPr>
        <p:spPr>
          <a:xfrm>
            <a:off x="3219310" y="4563812"/>
            <a:ext cx="3238002" cy="4259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Clr>
                <a:schemeClr val="dk1"/>
              </a:buClr>
              <a:buSzPts val="1700"/>
            </a:pPr>
            <a:r>
              <a:rPr lang="en-US" sz="17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EXPERT INPUT &amp; PLANNING</a:t>
            </a:r>
            <a:endParaRPr lang="en-US" sz="18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61" name="Retângulo 60">
            <a:extLst>
              <a:ext uri="{FF2B5EF4-FFF2-40B4-BE49-F238E27FC236}">
                <a16:creationId xmlns:a16="http://schemas.microsoft.com/office/drawing/2014/main" id="{FE861CAF-5267-D583-8FBE-3E09EE652F70}"/>
              </a:ext>
            </a:extLst>
          </p:cNvPr>
          <p:cNvSpPr/>
          <p:nvPr/>
        </p:nvSpPr>
        <p:spPr>
          <a:xfrm>
            <a:off x="3218619" y="4989332"/>
            <a:ext cx="3238002" cy="4411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600"/>
            </a:pPr>
            <a:r>
              <a:rPr lang="en-US" sz="16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ARTWORK/COLOR APPROVAL</a:t>
            </a:r>
            <a:endParaRPr lang="en-US" sz="16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62" name="Retângulo 61">
            <a:extLst>
              <a:ext uri="{FF2B5EF4-FFF2-40B4-BE49-F238E27FC236}">
                <a16:creationId xmlns:a16="http://schemas.microsoft.com/office/drawing/2014/main" id="{8E6CEEAC-D567-DF21-CC04-C57071BE0160}"/>
              </a:ext>
            </a:extLst>
          </p:cNvPr>
          <p:cNvSpPr/>
          <p:nvPr/>
        </p:nvSpPr>
        <p:spPr>
          <a:xfrm>
            <a:off x="3224324" y="5429410"/>
            <a:ext cx="3238002" cy="5778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700"/>
            </a:pPr>
            <a:r>
              <a:rPr lang="en-US" sz="17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NEGOTIATE PRICING</a:t>
            </a:r>
            <a:endParaRPr lang="en-US" sz="17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63" name="Retângulo 62">
            <a:extLst>
              <a:ext uri="{FF2B5EF4-FFF2-40B4-BE49-F238E27FC236}">
                <a16:creationId xmlns:a16="http://schemas.microsoft.com/office/drawing/2014/main" id="{03D0D1F5-A0D6-78D2-054A-2C1A1B1FD3AF}"/>
              </a:ext>
            </a:extLst>
          </p:cNvPr>
          <p:cNvSpPr/>
          <p:nvPr/>
        </p:nvSpPr>
        <p:spPr>
          <a:xfrm>
            <a:off x="3224009" y="6018254"/>
            <a:ext cx="3238002" cy="4505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700"/>
            </a:pPr>
            <a:r>
              <a:rPr lang="en-US" sz="17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PO GUIDANCE &amp; ORDERING</a:t>
            </a:r>
            <a:endParaRPr lang="en-US" sz="17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28" name="Retângulo 127">
            <a:extLst>
              <a:ext uri="{FF2B5EF4-FFF2-40B4-BE49-F238E27FC236}">
                <a16:creationId xmlns:a16="http://schemas.microsoft.com/office/drawing/2014/main" id="{10A4B71A-8A07-06B5-3146-D5BC41864C93}"/>
              </a:ext>
            </a:extLst>
          </p:cNvPr>
          <p:cNvSpPr/>
          <p:nvPr/>
        </p:nvSpPr>
        <p:spPr>
          <a:xfrm>
            <a:off x="3223382" y="6471296"/>
            <a:ext cx="3238002" cy="4659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700"/>
            </a:pPr>
            <a:r>
              <a:rPr lang="en-US" sz="17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COORDINATE SEND-OUTS</a:t>
            </a:r>
            <a:endParaRPr lang="en-US" sz="17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29" name="Retângulo 128">
            <a:extLst>
              <a:ext uri="{FF2B5EF4-FFF2-40B4-BE49-F238E27FC236}">
                <a16:creationId xmlns:a16="http://schemas.microsoft.com/office/drawing/2014/main" id="{0EEB9CCA-ED41-BE1E-ACB3-7E1C1F7FD55F}"/>
              </a:ext>
            </a:extLst>
          </p:cNvPr>
          <p:cNvSpPr/>
          <p:nvPr/>
        </p:nvSpPr>
        <p:spPr>
          <a:xfrm>
            <a:off x="3220134" y="6942302"/>
            <a:ext cx="3238002" cy="4304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700"/>
            </a:pPr>
            <a:r>
              <a:rPr lang="en-US" sz="17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PROJECT MANAGEMENT</a:t>
            </a:r>
            <a:endParaRPr lang="en-US" sz="17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30" name="Retângulo 129">
            <a:extLst>
              <a:ext uri="{FF2B5EF4-FFF2-40B4-BE49-F238E27FC236}">
                <a16:creationId xmlns:a16="http://schemas.microsoft.com/office/drawing/2014/main" id="{077A9322-C120-ECD6-0727-1FFBDB8CD01B}"/>
              </a:ext>
            </a:extLst>
          </p:cNvPr>
          <p:cNvSpPr/>
          <p:nvPr/>
        </p:nvSpPr>
        <p:spPr>
          <a:xfrm>
            <a:off x="3219986" y="7373200"/>
            <a:ext cx="3238002" cy="520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700"/>
            </a:pPr>
            <a:r>
              <a:rPr lang="en-US" sz="17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SCREENPRINTING</a:t>
            </a:r>
            <a:endParaRPr lang="en-US" sz="17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31" name="Retângulo 130">
            <a:extLst>
              <a:ext uri="{FF2B5EF4-FFF2-40B4-BE49-F238E27FC236}">
                <a16:creationId xmlns:a16="http://schemas.microsoft.com/office/drawing/2014/main" id="{20D9E766-3527-9957-378B-D7511A975B5F}"/>
              </a:ext>
            </a:extLst>
          </p:cNvPr>
          <p:cNvSpPr/>
          <p:nvPr/>
        </p:nvSpPr>
        <p:spPr>
          <a:xfrm>
            <a:off x="3219915" y="7898657"/>
            <a:ext cx="3238002" cy="4304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700"/>
            </a:pPr>
            <a:r>
              <a:rPr lang="en-US" sz="17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EMBROIDERY</a:t>
            </a:r>
            <a:endParaRPr lang="en-US" sz="17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32" name="Retângulo 131">
            <a:extLst>
              <a:ext uri="{FF2B5EF4-FFF2-40B4-BE49-F238E27FC236}">
                <a16:creationId xmlns:a16="http://schemas.microsoft.com/office/drawing/2014/main" id="{594F498A-0806-F9C9-5C36-24A2571C1213}"/>
              </a:ext>
            </a:extLst>
          </p:cNvPr>
          <p:cNvSpPr/>
          <p:nvPr/>
        </p:nvSpPr>
        <p:spPr>
          <a:xfrm>
            <a:off x="3219767" y="8329555"/>
            <a:ext cx="3238002" cy="4259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700"/>
            </a:pPr>
            <a:r>
              <a:rPr lang="en-US" sz="17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CUSTOM PRINTS</a:t>
            </a:r>
            <a:endParaRPr lang="en-US" sz="17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41" name="Retângulo 140">
            <a:extLst>
              <a:ext uri="{FF2B5EF4-FFF2-40B4-BE49-F238E27FC236}">
                <a16:creationId xmlns:a16="http://schemas.microsoft.com/office/drawing/2014/main" id="{24B6B4A1-B46F-432A-8F42-5F60B289C972}"/>
              </a:ext>
            </a:extLst>
          </p:cNvPr>
          <p:cNvSpPr/>
          <p:nvPr/>
        </p:nvSpPr>
        <p:spPr>
          <a:xfrm>
            <a:off x="6458573" y="4134528"/>
            <a:ext cx="3259680" cy="4037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700"/>
            </a:pPr>
            <a:r>
              <a:rPr lang="en-US" sz="17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INTAKE SESSION</a:t>
            </a:r>
            <a:endParaRPr lang="en-US" sz="17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42" name="Retângulo 141">
            <a:extLst>
              <a:ext uri="{FF2B5EF4-FFF2-40B4-BE49-F238E27FC236}">
                <a16:creationId xmlns:a16="http://schemas.microsoft.com/office/drawing/2014/main" id="{02C88BD2-4ADC-419A-3D80-23D9FBAD8955}"/>
              </a:ext>
            </a:extLst>
          </p:cNvPr>
          <p:cNvSpPr/>
          <p:nvPr/>
        </p:nvSpPr>
        <p:spPr>
          <a:xfrm>
            <a:off x="6458573" y="4548295"/>
            <a:ext cx="3259680" cy="4259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Clr>
                <a:schemeClr val="dk1"/>
              </a:buClr>
              <a:buSzPts val="1700"/>
            </a:pPr>
            <a:r>
              <a:rPr lang="en-US" sz="17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EXPERT PLANNING</a:t>
            </a:r>
            <a:endParaRPr lang="en-US" sz="18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43" name="Retângulo 142">
            <a:extLst>
              <a:ext uri="{FF2B5EF4-FFF2-40B4-BE49-F238E27FC236}">
                <a16:creationId xmlns:a16="http://schemas.microsoft.com/office/drawing/2014/main" id="{2D870814-841A-5AB4-8DFE-D1E16516AB32}"/>
              </a:ext>
            </a:extLst>
          </p:cNvPr>
          <p:cNvSpPr/>
          <p:nvPr/>
        </p:nvSpPr>
        <p:spPr>
          <a:xfrm>
            <a:off x="6457882" y="4973815"/>
            <a:ext cx="3259680" cy="4411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700"/>
            </a:pPr>
            <a:r>
              <a:rPr lang="en-US" sz="17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SOURCE FABRIC &amp; TRIMS</a:t>
            </a:r>
            <a:endParaRPr lang="en-US" sz="17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44" name="Retângulo 143">
            <a:extLst>
              <a:ext uri="{FF2B5EF4-FFF2-40B4-BE49-F238E27FC236}">
                <a16:creationId xmlns:a16="http://schemas.microsoft.com/office/drawing/2014/main" id="{5AB0A61E-7B83-1A79-7032-734A535E34BD}"/>
              </a:ext>
            </a:extLst>
          </p:cNvPr>
          <p:cNvSpPr/>
          <p:nvPr/>
        </p:nvSpPr>
        <p:spPr>
          <a:xfrm>
            <a:off x="6463587" y="5413893"/>
            <a:ext cx="3259680" cy="5778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700"/>
            </a:pPr>
            <a:r>
              <a:rPr lang="en-US" sz="17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NEGOTIATE PRICING</a:t>
            </a:r>
            <a:endParaRPr lang="en-US" sz="17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45" name="Retângulo 144">
            <a:extLst>
              <a:ext uri="{FF2B5EF4-FFF2-40B4-BE49-F238E27FC236}">
                <a16:creationId xmlns:a16="http://schemas.microsoft.com/office/drawing/2014/main" id="{50723ED3-1B2D-8D33-79FD-B9D2953E920A}"/>
              </a:ext>
            </a:extLst>
          </p:cNvPr>
          <p:cNvSpPr/>
          <p:nvPr/>
        </p:nvSpPr>
        <p:spPr>
          <a:xfrm>
            <a:off x="6463272" y="6002737"/>
            <a:ext cx="3259680" cy="4505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700"/>
            </a:pPr>
            <a:r>
              <a:rPr lang="en-US" sz="17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GUIDANCE INTO POs</a:t>
            </a:r>
            <a:endParaRPr lang="en-US" sz="17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46" name="Retângulo 145">
            <a:extLst>
              <a:ext uri="{FF2B5EF4-FFF2-40B4-BE49-F238E27FC236}">
                <a16:creationId xmlns:a16="http://schemas.microsoft.com/office/drawing/2014/main" id="{80EADF5F-B9CF-E7D7-1A4D-856183179C2E}"/>
              </a:ext>
            </a:extLst>
          </p:cNvPr>
          <p:cNvSpPr/>
          <p:nvPr/>
        </p:nvSpPr>
        <p:spPr>
          <a:xfrm>
            <a:off x="6462645" y="6455779"/>
            <a:ext cx="3259680" cy="4659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700"/>
            </a:pPr>
            <a:r>
              <a:rPr lang="en-US" sz="17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TRACKING RECEIPT</a:t>
            </a:r>
            <a:endParaRPr lang="en-US" sz="17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47" name="Retângulo 146">
            <a:extLst>
              <a:ext uri="{FF2B5EF4-FFF2-40B4-BE49-F238E27FC236}">
                <a16:creationId xmlns:a16="http://schemas.microsoft.com/office/drawing/2014/main" id="{7D77E41F-A18E-02D3-47E5-321721A2997A}"/>
              </a:ext>
            </a:extLst>
          </p:cNvPr>
          <p:cNvSpPr/>
          <p:nvPr/>
        </p:nvSpPr>
        <p:spPr>
          <a:xfrm>
            <a:off x="6459397" y="6926785"/>
            <a:ext cx="3259680" cy="4304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700"/>
            </a:pPr>
            <a:r>
              <a:rPr lang="en-US" sz="17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1-2 ROUNDS OF REVISIONS</a:t>
            </a:r>
            <a:endParaRPr lang="en-US" sz="17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49" name="Retângulo 148">
            <a:extLst>
              <a:ext uri="{FF2B5EF4-FFF2-40B4-BE49-F238E27FC236}">
                <a16:creationId xmlns:a16="http://schemas.microsoft.com/office/drawing/2014/main" id="{C708410A-AA3B-8EC8-81D4-D8F3C013E3EA}"/>
              </a:ext>
            </a:extLst>
          </p:cNvPr>
          <p:cNvSpPr/>
          <p:nvPr/>
        </p:nvSpPr>
        <p:spPr>
          <a:xfrm>
            <a:off x="9716202" y="4069051"/>
            <a:ext cx="3288598" cy="4683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700"/>
            </a:pPr>
            <a:r>
              <a:rPr lang="en-US" sz="17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DEVELOPMENT ONBOARDING</a:t>
            </a:r>
            <a:endParaRPr lang="en-US" sz="17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50" name="Retângulo 149">
            <a:extLst>
              <a:ext uri="{FF2B5EF4-FFF2-40B4-BE49-F238E27FC236}">
                <a16:creationId xmlns:a16="http://schemas.microsoft.com/office/drawing/2014/main" id="{9402377E-4EE1-719D-47A8-CE93AFCA313A}"/>
              </a:ext>
            </a:extLst>
          </p:cNvPr>
          <p:cNvSpPr/>
          <p:nvPr/>
        </p:nvSpPr>
        <p:spPr>
          <a:xfrm>
            <a:off x="9716202" y="4547410"/>
            <a:ext cx="3288598" cy="4259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700"/>
            </a:pPr>
            <a:r>
              <a:rPr lang="en-US" sz="17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TEG SPEC SHEETS </a:t>
            </a:r>
            <a:endParaRPr lang="en-US" sz="17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51" name="Retângulo 150">
            <a:extLst>
              <a:ext uri="{FF2B5EF4-FFF2-40B4-BE49-F238E27FC236}">
                <a16:creationId xmlns:a16="http://schemas.microsoft.com/office/drawing/2014/main" id="{142E0A2D-1ED2-2F22-77AC-64E58695D4CC}"/>
              </a:ext>
            </a:extLst>
          </p:cNvPr>
          <p:cNvSpPr/>
          <p:nvPr/>
        </p:nvSpPr>
        <p:spPr>
          <a:xfrm>
            <a:off x="9715511" y="4972930"/>
            <a:ext cx="3288598" cy="4411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700"/>
            </a:pPr>
            <a:r>
              <a:rPr lang="en-US" sz="17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TECHNICAL INTAKE </a:t>
            </a:r>
            <a:endParaRPr lang="en-US" sz="17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52" name="Retângulo 151">
            <a:extLst>
              <a:ext uri="{FF2B5EF4-FFF2-40B4-BE49-F238E27FC236}">
                <a16:creationId xmlns:a16="http://schemas.microsoft.com/office/drawing/2014/main" id="{6E365A71-04F8-4DD7-9A04-0259E1B00C68}"/>
              </a:ext>
            </a:extLst>
          </p:cNvPr>
          <p:cNvSpPr/>
          <p:nvPr/>
        </p:nvSpPr>
        <p:spPr>
          <a:xfrm>
            <a:off x="9721216" y="5413008"/>
            <a:ext cx="3288598" cy="5778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700"/>
            </a:pPr>
            <a:r>
              <a:rPr lang="en-US" sz="17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FIRST PATTERNS &amp; SAMPLES</a:t>
            </a:r>
            <a:endParaRPr lang="en-US" sz="17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53" name="Retângulo 152">
            <a:extLst>
              <a:ext uri="{FF2B5EF4-FFF2-40B4-BE49-F238E27FC236}">
                <a16:creationId xmlns:a16="http://schemas.microsoft.com/office/drawing/2014/main" id="{F3E84670-D44E-DD6F-F748-8ED3F769F8EF}"/>
              </a:ext>
            </a:extLst>
          </p:cNvPr>
          <p:cNvSpPr/>
          <p:nvPr/>
        </p:nvSpPr>
        <p:spPr>
          <a:xfrm>
            <a:off x="9720901" y="6001852"/>
            <a:ext cx="3288598" cy="4505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700"/>
            </a:pPr>
            <a:r>
              <a:rPr lang="en-US" sz="17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ONE FITTING </a:t>
            </a:r>
            <a:endParaRPr lang="en-US" sz="17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54" name="Retângulo 153">
            <a:extLst>
              <a:ext uri="{FF2B5EF4-FFF2-40B4-BE49-F238E27FC236}">
                <a16:creationId xmlns:a16="http://schemas.microsoft.com/office/drawing/2014/main" id="{B7E2F09D-7442-A588-1065-70719B02CC5B}"/>
              </a:ext>
            </a:extLst>
          </p:cNvPr>
          <p:cNvSpPr/>
          <p:nvPr/>
        </p:nvSpPr>
        <p:spPr>
          <a:xfrm>
            <a:off x="9720274" y="6454894"/>
            <a:ext cx="3288598" cy="4659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700"/>
            </a:pPr>
            <a:r>
              <a:rPr lang="en-US" sz="17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ONE FIT ADJUSTMENT</a:t>
            </a:r>
            <a:endParaRPr lang="en-US" sz="17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55" name="Retângulo 154">
            <a:extLst>
              <a:ext uri="{FF2B5EF4-FFF2-40B4-BE49-F238E27FC236}">
                <a16:creationId xmlns:a16="http://schemas.microsoft.com/office/drawing/2014/main" id="{F186C2F8-AF20-2B1D-9336-C548F7FFEF27}"/>
              </a:ext>
            </a:extLst>
          </p:cNvPr>
          <p:cNvSpPr/>
          <p:nvPr/>
        </p:nvSpPr>
        <p:spPr>
          <a:xfrm>
            <a:off x="9717026" y="6925900"/>
            <a:ext cx="3288598" cy="4304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700"/>
            </a:pPr>
            <a:r>
              <a:rPr lang="en-US" sz="17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ONE DUPLICATE PER STYLE</a:t>
            </a:r>
            <a:endParaRPr lang="en-US" sz="17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56" name="Retângulo 155">
            <a:extLst>
              <a:ext uri="{FF2B5EF4-FFF2-40B4-BE49-F238E27FC236}">
                <a16:creationId xmlns:a16="http://schemas.microsoft.com/office/drawing/2014/main" id="{5DD124F6-61F9-6251-C75A-16297C42A972}"/>
              </a:ext>
            </a:extLst>
          </p:cNvPr>
          <p:cNvSpPr/>
          <p:nvPr/>
        </p:nvSpPr>
        <p:spPr>
          <a:xfrm>
            <a:off x="9720274" y="7375371"/>
            <a:ext cx="3288598" cy="4968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700"/>
            </a:pPr>
            <a:r>
              <a:rPr lang="en-US" sz="17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FINAL PATTERN</a:t>
            </a:r>
            <a:endParaRPr lang="en-US" sz="17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2"/>
          <p:cNvSpPr txBox="1"/>
          <p:nvPr/>
        </p:nvSpPr>
        <p:spPr>
          <a:xfrm>
            <a:off x="4275875" y="1238150"/>
            <a:ext cx="4404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4000" b="0" i="0" u="none" strike="noStrike" cap="none">
                <a:solidFill>
                  <a:srgbClr val="000000"/>
                </a:solidFill>
                <a:latin typeface="Schibsted Grotesk SemiBold"/>
                <a:ea typeface="Schibsted Grotesk SemiBold"/>
                <a:cs typeface="Schibsted Grotesk SemiBold"/>
                <a:sym typeface="Schibsted Grotesk SemiBold"/>
              </a:rPr>
              <a:t>DESIGN</a:t>
            </a:r>
            <a:endParaRPr sz="4000" b="0" i="0" u="none" strike="noStrike" cap="none">
              <a:solidFill>
                <a:srgbClr val="000000"/>
              </a:solidFill>
              <a:latin typeface="Schibsted Grotesk SemiBold"/>
              <a:ea typeface="Schibsted Grotesk SemiBold"/>
              <a:cs typeface="Schibsted Grotesk SemiBold"/>
              <a:sym typeface="Schibsted Grotesk SemiBold"/>
            </a:endParaRPr>
          </a:p>
        </p:txBody>
      </p:sp>
      <p:sp>
        <p:nvSpPr>
          <p:cNvPr id="233" name="Google Shape;233;p12"/>
          <p:cNvSpPr txBox="1"/>
          <p:nvPr/>
        </p:nvSpPr>
        <p:spPr>
          <a:xfrm>
            <a:off x="4275944" y="1853750"/>
            <a:ext cx="4404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500" b="0" i="0" u="none" strike="noStrike" cap="none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$</a:t>
            </a:r>
            <a:r>
              <a:rPr lang="en-US" sz="2500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1330</a:t>
            </a:r>
            <a:r>
              <a:rPr lang="en-US" sz="2500" b="0" i="0" u="none" strike="noStrike" cap="none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 per s</a:t>
            </a:r>
            <a:r>
              <a:rPr lang="en-US" sz="2500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tyle</a:t>
            </a:r>
            <a:endParaRPr sz="2500" b="0" i="0" u="none" strike="noStrike" cap="none" dirty="0">
              <a:solidFill>
                <a:srgbClr val="F0F0EE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34" name="Google Shape;234;p12"/>
          <p:cNvSpPr/>
          <p:nvPr/>
        </p:nvSpPr>
        <p:spPr>
          <a:xfrm>
            <a:off x="4275763" y="-3"/>
            <a:ext cx="0" cy="9753600"/>
          </a:xfrm>
          <a:custGeom>
            <a:avLst/>
            <a:gdLst/>
            <a:ahLst/>
            <a:cxnLst/>
            <a:rect l="l" t="t" r="r" b="b"/>
            <a:pathLst>
              <a:path w="120000" h="9753600" extrusionOk="0">
                <a:moveTo>
                  <a:pt x="0" y="0"/>
                </a:moveTo>
                <a:lnTo>
                  <a:pt x="0" y="9753155"/>
                </a:lnTo>
              </a:path>
            </a:pathLst>
          </a:custGeom>
          <a:noFill/>
          <a:ln w="9525" cap="flat" cmpd="sng">
            <a:solidFill>
              <a:srgbClr val="1B211F">
                <a:alpha val="1451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Schibsted Grotesk SemiBold"/>
              <a:ea typeface="Schibsted Grotesk SemiBold"/>
              <a:cs typeface="Schibsted Grotesk SemiBold"/>
              <a:sym typeface="Schibsted Grotesk SemiBold"/>
            </a:endParaRPr>
          </a:p>
        </p:txBody>
      </p:sp>
      <p:sp>
        <p:nvSpPr>
          <p:cNvPr id="236" name="Google Shape;236;p12"/>
          <p:cNvSpPr txBox="1"/>
          <p:nvPr/>
        </p:nvSpPr>
        <p:spPr>
          <a:xfrm>
            <a:off x="0" y="1238150"/>
            <a:ext cx="4275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4000" b="0" i="0" u="none" strike="noStrike" cap="none">
                <a:solidFill>
                  <a:srgbClr val="1B211F"/>
                </a:solidFill>
                <a:latin typeface="Schibsted Grotesk SemiBold"/>
                <a:ea typeface="Schibsted Grotesk SemiBold"/>
                <a:cs typeface="Schibsted Grotesk SemiBold"/>
                <a:sym typeface="Schibsted Grotesk SemiBold"/>
              </a:rPr>
              <a:t>SOURCING</a:t>
            </a:r>
            <a:endParaRPr sz="4000" b="0" i="0" u="none" strike="noStrike" cap="none">
              <a:solidFill>
                <a:srgbClr val="000000"/>
              </a:solidFill>
              <a:latin typeface="Schibsted Grotesk SemiBold"/>
              <a:ea typeface="Schibsted Grotesk SemiBold"/>
              <a:cs typeface="Schibsted Grotesk SemiBold"/>
              <a:sym typeface="Schibsted Grotesk SemiBold"/>
            </a:endParaRPr>
          </a:p>
        </p:txBody>
      </p:sp>
      <p:sp>
        <p:nvSpPr>
          <p:cNvPr id="237" name="Google Shape;237;p12"/>
          <p:cNvSpPr txBox="1"/>
          <p:nvPr/>
        </p:nvSpPr>
        <p:spPr>
          <a:xfrm>
            <a:off x="67" y="1853750"/>
            <a:ext cx="427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500" b="0" i="0" u="none" strike="noStrike" cap="none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$1</a:t>
            </a:r>
            <a:r>
              <a:rPr lang="en-US" sz="2500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330</a:t>
            </a:r>
            <a:r>
              <a:rPr lang="en-US" sz="2500" b="0" i="0" u="none" strike="noStrike" cap="none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 per style</a:t>
            </a:r>
            <a:endParaRPr sz="2500" b="0" i="0" u="none" strike="noStrike" cap="none" dirty="0">
              <a:solidFill>
                <a:srgbClr val="F0F0EE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60" name="Google Shape;260;p12"/>
          <p:cNvSpPr/>
          <p:nvPr/>
        </p:nvSpPr>
        <p:spPr>
          <a:xfrm>
            <a:off x="8680038" y="-3"/>
            <a:ext cx="0" cy="9753600"/>
          </a:xfrm>
          <a:custGeom>
            <a:avLst/>
            <a:gdLst/>
            <a:ahLst/>
            <a:cxnLst/>
            <a:rect l="l" t="t" r="r" b="b"/>
            <a:pathLst>
              <a:path w="120000" h="9753600" extrusionOk="0">
                <a:moveTo>
                  <a:pt x="0" y="0"/>
                </a:moveTo>
                <a:lnTo>
                  <a:pt x="0" y="9753155"/>
                </a:lnTo>
              </a:path>
            </a:pathLst>
          </a:custGeom>
          <a:noFill/>
          <a:ln w="9525" cap="flat" cmpd="sng">
            <a:solidFill>
              <a:srgbClr val="1B211F">
                <a:alpha val="1451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Schibsted Grotesk SemiBold"/>
              <a:ea typeface="Schibsted Grotesk SemiBold"/>
              <a:cs typeface="Schibsted Grotesk SemiBold"/>
              <a:sym typeface="Schibsted Grotesk SemiBold"/>
            </a:endParaRPr>
          </a:p>
        </p:txBody>
      </p:sp>
      <p:sp>
        <p:nvSpPr>
          <p:cNvPr id="261" name="Google Shape;261;p12"/>
          <p:cNvSpPr txBox="1"/>
          <p:nvPr/>
        </p:nvSpPr>
        <p:spPr>
          <a:xfrm>
            <a:off x="8679875" y="1238150"/>
            <a:ext cx="4324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4000" b="0" i="0" u="none" strike="noStrike" cap="none">
                <a:solidFill>
                  <a:srgbClr val="1B211F"/>
                </a:solidFill>
                <a:latin typeface="Schibsted Grotesk SemiBold"/>
                <a:ea typeface="Schibsted Grotesk SemiBold"/>
                <a:cs typeface="Schibsted Grotesk SemiBold"/>
                <a:sym typeface="Schibsted Grotesk SemiBold"/>
              </a:rPr>
              <a:t>DEVELOPMENT</a:t>
            </a:r>
            <a:endParaRPr sz="4000" b="0" i="0" u="none" strike="noStrike" cap="none">
              <a:solidFill>
                <a:srgbClr val="000000"/>
              </a:solidFill>
              <a:latin typeface="Schibsted Grotesk SemiBold"/>
              <a:ea typeface="Schibsted Grotesk SemiBold"/>
              <a:cs typeface="Schibsted Grotesk SemiBold"/>
              <a:sym typeface="Schibsted Grotesk SemiBold"/>
            </a:endParaRPr>
          </a:p>
        </p:txBody>
      </p:sp>
      <p:sp>
        <p:nvSpPr>
          <p:cNvPr id="262" name="Google Shape;262;p12"/>
          <p:cNvSpPr txBox="1"/>
          <p:nvPr/>
        </p:nvSpPr>
        <p:spPr>
          <a:xfrm>
            <a:off x="8679850" y="1853750"/>
            <a:ext cx="4324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500" b="0" i="0" u="none" strike="noStrike" cap="none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$2</a:t>
            </a:r>
            <a:r>
              <a:rPr lang="en-US" sz="2500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79</a:t>
            </a:r>
            <a:r>
              <a:rPr lang="en-US" sz="2500" b="0" i="0" u="none" strike="noStrike" cap="none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0 per style</a:t>
            </a:r>
            <a:endParaRPr sz="2500" b="0" i="0" u="none" strike="noStrike" cap="none" dirty="0">
              <a:solidFill>
                <a:srgbClr val="F0F0EE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78" name="Google Shape;278;p12"/>
          <p:cNvSpPr txBox="1"/>
          <p:nvPr/>
        </p:nvSpPr>
        <p:spPr>
          <a:xfrm>
            <a:off x="-47600" y="2332475"/>
            <a:ext cx="43248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900" b="0" i="0" u="none" strike="noStrike" cap="none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can be shared up to 5 styles, subject to complexity</a:t>
            </a:r>
            <a:endParaRPr sz="900" b="0" i="0" u="none" strike="noStrike" cap="none" dirty="0">
              <a:solidFill>
                <a:srgbClr val="F0F0EE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79" name="Google Shape;279;p12"/>
          <p:cNvSpPr txBox="1"/>
          <p:nvPr/>
        </p:nvSpPr>
        <p:spPr>
          <a:xfrm>
            <a:off x="8680050" y="2296925"/>
            <a:ext cx="43248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900" b="0" i="0" u="none" strike="noStrike" cap="none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subject to complexity</a:t>
            </a:r>
            <a:endParaRPr sz="900" b="0" i="0" u="none" strike="noStrike" cap="none" dirty="0">
              <a:solidFill>
                <a:srgbClr val="F0F0EE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cxnSp>
        <p:nvCxnSpPr>
          <p:cNvPr id="2" name="Conector reto 1">
            <a:extLst>
              <a:ext uri="{FF2B5EF4-FFF2-40B4-BE49-F238E27FC236}">
                <a16:creationId xmlns:a16="http://schemas.microsoft.com/office/drawing/2014/main" id="{BACE4698-DD62-AFF0-7803-AC7EADF2FF17}"/>
              </a:ext>
            </a:extLst>
          </p:cNvPr>
          <p:cNvCxnSpPr>
            <a:cxnSpLocks/>
          </p:cNvCxnSpPr>
          <p:nvPr/>
        </p:nvCxnSpPr>
        <p:spPr>
          <a:xfrm flipV="1">
            <a:off x="-2350" y="3992375"/>
            <a:ext cx="13007150" cy="147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FB5BF559-6610-A0E9-86B6-3A17CB079BDD}"/>
              </a:ext>
            </a:extLst>
          </p:cNvPr>
          <p:cNvCxnSpPr>
            <a:cxnSpLocks/>
          </p:cNvCxnSpPr>
          <p:nvPr/>
        </p:nvCxnSpPr>
        <p:spPr>
          <a:xfrm flipV="1">
            <a:off x="7810" y="4855975"/>
            <a:ext cx="13007150" cy="147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E8FE8AB2-07F0-9405-2771-9205D99475EA}"/>
              </a:ext>
            </a:extLst>
          </p:cNvPr>
          <p:cNvCxnSpPr>
            <a:cxnSpLocks/>
          </p:cNvCxnSpPr>
          <p:nvPr/>
        </p:nvCxnSpPr>
        <p:spPr>
          <a:xfrm flipV="1">
            <a:off x="-2350" y="5638295"/>
            <a:ext cx="13007150" cy="147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4E81A423-ADB6-DD7C-DD26-1C340108E0E7}"/>
              </a:ext>
            </a:extLst>
          </p:cNvPr>
          <p:cNvCxnSpPr>
            <a:cxnSpLocks/>
          </p:cNvCxnSpPr>
          <p:nvPr/>
        </p:nvCxnSpPr>
        <p:spPr>
          <a:xfrm flipV="1">
            <a:off x="7810" y="6461255"/>
            <a:ext cx="13007150" cy="147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Conector reto 5">
            <a:extLst>
              <a:ext uri="{FF2B5EF4-FFF2-40B4-BE49-F238E27FC236}">
                <a16:creationId xmlns:a16="http://schemas.microsoft.com/office/drawing/2014/main" id="{B17C491C-7EE3-7FB8-5317-77AFE528101E}"/>
              </a:ext>
            </a:extLst>
          </p:cNvPr>
          <p:cNvCxnSpPr>
            <a:cxnSpLocks/>
          </p:cNvCxnSpPr>
          <p:nvPr/>
        </p:nvCxnSpPr>
        <p:spPr>
          <a:xfrm flipV="1">
            <a:off x="17970" y="7324855"/>
            <a:ext cx="13007150" cy="147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685E2C95-6C2A-51B6-BD41-6C93CD46D251}"/>
              </a:ext>
            </a:extLst>
          </p:cNvPr>
          <p:cNvCxnSpPr>
            <a:cxnSpLocks/>
          </p:cNvCxnSpPr>
          <p:nvPr/>
        </p:nvCxnSpPr>
        <p:spPr>
          <a:xfrm flipV="1">
            <a:off x="7810" y="8107175"/>
            <a:ext cx="13007150" cy="147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28CA9F37-6FD0-4742-2A0B-07E85CF722FB}"/>
              </a:ext>
            </a:extLst>
          </p:cNvPr>
          <p:cNvCxnSpPr>
            <a:cxnSpLocks/>
          </p:cNvCxnSpPr>
          <p:nvPr/>
        </p:nvCxnSpPr>
        <p:spPr>
          <a:xfrm flipV="1">
            <a:off x="-2350" y="8869175"/>
            <a:ext cx="13007150" cy="147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Retângulo 8">
            <a:extLst>
              <a:ext uri="{FF2B5EF4-FFF2-40B4-BE49-F238E27FC236}">
                <a16:creationId xmlns:a16="http://schemas.microsoft.com/office/drawing/2014/main" id="{EDAD7DD3-AD67-DC4D-55B7-965CB0F871F3}"/>
              </a:ext>
            </a:extLst>
          </p:cNvPr>
          <p:cNvSpPr/>
          <p:nvPr/>
        </p:nvSpPr>
        <p:spPr>
          <a:xfrm>
            <a:off x="5137" y="3262180"/>
            <a:ext cx="4269189" cy="7451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 lvl="0" algn="ctr">
              <a:lnSpc>
                <a:spcPct val="101923"/>
              </a:lnSpc>
              <a:buSzPts val="3900"/>
            </a:pPr>
            <a:r>
              <a:rPr lang="en-US" sz="20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SOURCING INTAKE SESSION</a:t>
            </a:r>
            <a:endParaRPr lang="en-US" sz="20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E6ECB9AE-9ED5-2C6F-2AF7-112857C2EF67}"/>
              </a:ext>
            </a:extLst>
          </p:cNvPr>
          <p:cNvSpPr/>
          <p:nvPr/>
        </p:nvSpPr>
        <p:spPr>
          <a:xfrm>
            <a:off x="8991" y="4014173"/>
            <a:ext cx="4269189" cy="8479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 lvl="0" algn="ctr">
              <a:lnSpc>
                <a:spcPct val="101923"/>
              </a:lnSpc>
              <a:buSzPts val="3900"/>
            </a:pPr>
            <a:r>
              <a:rPr lang="en-US" sz="20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EXPERT INPUT AND PLANNING</a:t>
            </a:r>
            <a:endParaRPr lang="en-US" sz="20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090B7579-A3FC-D76E-C4C0-658CFE4A4F8E}"/>
              </a:ext>
            </a:extLst>
          </p:cNvPr>
          <p:cNvSpPr/>
          <p:nvPr/>
        </p:nvSpPr>
        <p:spPr>
          <a:xfrm>
            <a:off x="8924" y="4868926"/>
            <a:ext cx="4269189" cy="7763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 lvl="0" algn="ctr">
              <a:lnSpc>
                <a:spcPct val="101923"/>
              </a:lnSpc>
              <a:buSzPts val="3900"/>
            </a:pPr>
            <a:r>
              <a:rPr lang="en-US" sz="20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SWATCHES AND TRIMS GATHERED</a:t>
            </a:r>
            <a:endParaRPr lang="en-US" sz="20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DB4A371F-260F-664D-716C-B81903361813}"/>
              </a:ext>
            </a:extLst>
          </p:cNvPr>
          <p:cNvSpPr/>
          <p:nvPr/>
        </p:nvSpPr>
        <p:spPr>
          <a:xfrm>
            <a:off x="8924" y="5651658"/>
            <a:ext cx="4269189" cy="8237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 lvl="0" algn="ctr">
              <a:lnSpc>
                <a:spcPct val="101923"/>
              </a:lnSpc>
              <a:buSzPts val="3900"/>
            </a:pPr>
            <a:r>
              <a:rPr lang="en-US" sz="20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NEGOTIATE PRICING AND MINIMUMS</a:t>
            </a:r>
            <a:endParaRPr lang="en-US" sz="20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B1DF322D-216E-21CC-63EF-CB74886AE8C7}"/>
              </a:ext>
            </a:extLst>
          </p:cNvPr>
          <p:cNvSpPr/>
          <p:nvPr/>
        </p:nvSpPr>
        <p:spPr>
          <a:xfrm>
            <a:off x="1374" y="6474794"/>
            <a:ext cx="4269189" cy="8642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 lvl="0" algn="ctr">
              <a:lnSpc>
                <a:spcPct val="101923"/>
              </a:lnSpc>
              <a:buSzPts val="3900"/>
            </a:pPr>
            <a:r>
              <a:rPr lang="en-US" sz="20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GUIDANCE IN POs AND  ORDERING</a:t>
            </a:r>
            <a:endParaRPr lang="en-US" sz="20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659830DC-54DC-47C8-A74C-A2B674D6F2E0}"/>
              </a:ext>
            </a:extLst>
          </p:cNvPr>
          <p:cNvSpPr/>
          <p:nvPr/>
        </p:nvSpPr>
        <p:spPr>
          <a:xfrm>
            <a:off x="-2392" y="7334371"/>
            <a:ext cx="4269189" cy="7855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 lvl="0" algn="ctr">
              <a:lnSpc>
                <a:spcPct val="101923"/>
              </a:lnSpc>
              <a:buSzPts val="3900"/>
            </a:pPr>
            <a:r>
              <a:rPr lang="en-US" sz="20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TRACKING RECEIPT OF ORDERS</a:t>
            </a:r>
            <a:endParaRPr lang="en-US" sz="20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9069CFD6-16B2-5D55-03B6-039960AD481C}"/>
              </a:ext>
            </a:extLst>
          </p:cNvPr>
          <p:cNvSpPr/>
          <p:nvPr/>
        </p:nvSpPr>
        <p:spPr>
          <a:xfrm>
            <a:off x="-2392" y="8128895"/>
            <a:ext cx="4269189" cy="7544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 lvl="0" algn="ctr">
              <a:lnSpc>
                <a:spcPct val="101923"/>
              </a:lnSpc>
              <a:buSzPts val="3900"/>
            </a:pPr>
            <a:r>
              <a:rPr lang="en-US" sz="20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1-2 ROUNDS OF REVISIONS</a:t>
            </a:r>
            <a:endParaRPr lang="en-US" sz="20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C71A9497-0B5B-901D-DFC0-45CF30439B51}"/>
              </a:ext>
            </a:extLst>
          </p:cNvPr>
          <p:cNvSpPr/>
          <p:nvPr/>
        </p:nvSpPr>
        <p:spPr>
          <a:xfrm>
            <a:off x="8691092" y="3255515"/>
            <a:ext cx="4305938" cy="7451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 lvl="0" algn="ctr">
              <a:lnSpc>
                <a:spcPct val="101923"/>
              </a:lnSpc>
              <a:buClr>
                <a:schemeClr val="dk1"/>
              </a:buClr>
              <a:buSzPts val="3900"/>
            </a:pPr>
            <a:r>
              <a:rPr lang="en-US" sz="20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DEVELOPMENT ONBOARDING SESSION</a:t>
            </a:r>
            <a:endParaRPr lang="en-US" sz="2000" dirty="0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9BE85F42-2A48-13B5-7214-18DA3B92A09E}"/>
              </a:ext>
            </a:extLst>
          </p:cNvPr>
          <p:cNvSpPr/>
          <p:nvPr/>
        </p:nvSpPr>
        <p:spPr>
          <a:xfrm>
            <a:off x="8694946" y="4007508"/>
            <a:ext cx="4305938" cy="8479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 lvl="0" algn="ctr">
              <a:lnSpc>
                <a:spcPct val="101923"/>
              </a:lnSpc>
              <a:buClr>
                <a:schemeClr val="dk1"/>
              </a:buClr>
              <a:buSzPts val="3900"/>
            </a:pPr>
            <a:r>
              <a:rPr lang="en-US" sz="20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TECHNICAL INTAKE SESSION</a:t>
            </a:r>
            <a:br>
              <a:rPr lang="en-US" sz="20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</a:br>
            <a:r>
              <a:rPr lang="en-US" sz="20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WITH PATTERNMAKER</a:t>
            </a:r>
            <a:endParaRPr lang="en-US" sz="2000" dirty="0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193266D7-0992-5C81-ABC0-AF291BFAEF90}"/>
              </a:ext>
            </a:extLst>
          </p:cNvPr>
          <p:cNvSpPr/>
          <p:nvPr/>
        </p:nvSpPr>
        <p:spPr>
          <a:xfrm>
            <a:off x="8694879" y="4862261"/>
            <a:ext cx="4305938" cy="7763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 lvl="0" algn="ctr">
              <a:lnSpc>
                <a:spcPct val="101923"/>
              </a:lnSpc>
              <a:buClr>
                <a:schemeClr val="dk1"/>
              </a:buClr>
              <a:buSzPts val="3900"/>
            </a:pPr>
            <a:r>
              <a:rPr lang="en-US" sz="20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TEG SPECIFICATION SHEETS COMPLETED</a:t>
            </a:r>
            <a:endParaRPr lang="en-US" sz="2000" dirty="0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96CE6788-6923-9CBF-E02C-C2DDD9658C09}"/>
              </a:ext>
            </a:extLst>
          </p:cNvPr>
          <p:cNvSpPr/>
          <p:nvPr/>
        </p:nvSpPr>
        <p:spPr>
          <a:xfrm>
            <a:off x="8694879" y="5644993"/>
            <a:ext cx="4305938" cy="8237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 lvl="0" algn="ctr">
              <a:lnSpc>
                <a:spcPct val="101923"/>
              </a:lnSpc>
              <a:buClr>
                <a:schemeClr val="dk1"/>
              </a:buClr>
              <a:buSzPts val="3900"/>
            </a:pPr>
            <a:r>
              <a:rPr lang="en-US" sz="20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FIRST PATTERNS &amp; FIRST SAMPLES</a:t>
            </a:r>
            <a:endParaRPr lang="en-US" sz="2000" dirty="0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15056D1F-6215-F9C5-DF81-EAECA15124C8}"/>
              </a:ext>
            </a:extLst>
          </p:cNvPr>
          <p:cNvSpPr/>
          <p:nvPr/>
        </p:nvSpPr>
        <p:spPr>
          <a:xfrm>
            <a:off x="8687329" y="6468129"/>
            <a:ext cx="4305938" cy="8642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 lvl="0" algn="ctr">
              <a:lnSpc>
                <a:spcPct val="101923"/>
              </a:lnSpc>
              <a:buClr>
                <a:schemeClr val="dk1"/>
              </a:buClr>
              <a:buSzPts val="3900"/>
            </a:pPr>
            <a:r>
              <a:rPr lang="en-US" sz="20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ONE FITTING WITH PATTERN MAKER</a:t>
            </a:r>
            <a:endParaRPr lang="en-US" sz="2000" dirty="0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680F39FE-43CE-EE98-2855-36650384716B}"/>
              </a:ext>
            </a:extLst>
          </p:cNvPr>
          <p:cNvSpPr/>
          <p:nvPr/>
        </p:nvSpPr>
        <p:spPr>
          <a:xfrm>
            <a:off x="8683563" y="7327706"/>
            <a:ext cx="4305938" cy="7855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 lvl="0" algn="ctr">
              <a:lnSpc>
                <a:spcPct val="101923"/>
              </a:lnSpc>
              <a:buClr>
                <a:schemeClr val="dk1"/>
              </a:buClr>
              <a:buSzPts val="3900"/>
            </a:pPr>
            <a:r>
              <a:rPr lang="en-US" sz="20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ONE ROUND OF FIT ADJUSTMENTS</a:t>
            </a:r>
            <a:endParaRPr lang="en-US" sz="2000" dirty="0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943EC268-C290-4A63-5244-9BE6B2B2B0B7}"/>
              </a:ext>
            </a:extLst>
          </p:cNvPr>
          <p:cNvSpPr/>
          <p:nvPr/>
        </p:nvSpPr>
        <p:spPr>
          <a:xfrm>
            <a:off x="8683563" y="8122230"/>
            <a:ext cx="4305938" cy="7544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 lvl="0" algn="ctr">
              <a:lnSpc>
                <a:spcPct val="101923"/>
              </a:lnSpc>
              <a:buClr>
                <a:schemeClr val="dk1"/>
              </a:buClr>
              <a:buSzPts val="3900"/>
            </a:pPr>
            <a:r>
              <a:rPr lang="en-US" sz="20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ONE DUPLICATE PER STYLE</a:t>
            </a:r>
            <a:endParaRPr lang="en-US" sz="2000" dirty="0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94E1215B-134D-4724-4F70-DD2598E65789}"/>
              </a:ext>
            </a:extLst>
          </p:cNvPr>
          <p:cNvSpPr/>
          <p:nvPr/>
        </p:nvSpPr>
        <p:spPr>
          <a:xfrm>
            <a:off x="8694879" y="8876673"/>
            <a:ext cx="4305938" cy="7544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 lvl="0" algn="ctr">
              <a:lnSpc>
                <a:spcPct val="101923"/>
              </a:lnSpc>
              <a:buSzPts val="2000"/>
            </a:pPr>
            <a:r>
              <a:rPr lang="en-US" sz="20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FINAL PRODUCTION READY PATTERNS</a:t>
            </a:r>
            <a:endParaRPr lang="en-US" sz="2000" dirty="0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8FCD8525-80FD-F078-992B-FA866BB9CD72}"/>
              </a:ext>
            </a:extLst>
          </p:cNvPr>
          <p:cNvSpPr/>
          <p:nvPr/>
        </p:nvSpPr>
        <p:spPr>
          <a:xfrm>
            <a:off x="4274489" y="3254560"/>
            <a:ext cx="4397779" cy="7451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Clr>
                <a:schemeClr val="dk1"/>
              </a:buClr>
              <a:buSzPts val="1100"/>
            </a:pPr>
            <a:r>
              <a:rPr lang="en-US" sz="20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TREATMENT INTAKE SESSION</a:t>
            </a:r>
            <a:endParaRPr lang="en-US" sz="2000" dirty="0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2357C03E-6BC3-1616-1436-3C04C8A73049}"/>
              </a:ext>
            </a:extLst>
          </p:cNvPr>
          <p:cNvSpPr/>
          <p:nvPr/>
        </p:nvSpPr>
        <p:spPr>
          <a:xfrm>
            <a:off x="4278343" y="4006553"/>
            <a:ext cx="4397779" cy="8479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 lvl="0" algn="ctr">
              <a:lnSpc>
                <a:spcPct val="101923"/>
              </a:lnSpc>
              <a:buSzPts val="3900"/>
            </a:pPr>
            <a:r>
              <a:rPr lang="en-US" sz="20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MOOD BOARD</a:t>
            </a:r>
            <a:endParaRPr lang="en-US" sz="20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6" name="Retângulo 25">
            <a:extLst>
              <a:ext uri="{FF2B5EF4-FFF2-40B4-BE49-F238E27FC236}">
                <a16:creationId xmlns:a16="http://schemas.microsoft.com/office/drawing/2014/main" id="{0B1C3D58-0CCA-DC27-804A-BD11ED7EA23D}"/>
              </a:ext>
            </a:extLst>
          </p:cNvPr>
          <p:cNvSpPr/>
          <p:nvPr/>
        </p:nvSpPr>
        <p:spPr>
          <a:xfrm>
            <a:off x="4278276" y="4861306"/>
            <a:ext cx="4397779" cy="7763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 lvl="0" algn="ctr">
              <a:lnSpc>
                <a:spcPct val="101923"/>
              </a:lnSpc>
              <a:buSzPts val="3900"/>
            </a:pPr>
            <a:r>
              <a:rPr lang="en-US" sz="20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FLAT DRAWINGS</a:t>
            </a:r>
          </a:p>
        </p:txBody>
      </p:sp>
      <p:sp>
        <p:nvSpPr>
          <p:cNvPr id="27" name="Retângulo 26">
            <a:extLst>
              <a:ext uri="{FF2B5EF4-FFF2-40B4-BE49-F238E27FC236}">
                <a16:creationId xmlns:a16="http://schemas.microsoft.com/office/drawing/2014/main" id="{002C572C-B7E3-0116-4D72-76857DD65E37}"/>
              </a:ext>
            </a:extLst>
          </p:cNvPr>
          <p:cNvSpPr/>
          <p:nvPr/>
        </p:nvSpPr>
        <p:spPr>
          <a:xfrm>
            <a:off x="4278276" y="5644038"/>
            <a:ext cx="4397779" cy="8237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Clr>
                <a:schemeClr val="dk1"/>
              </a:buClr>
              <a:buSzPts val="1100"/>
            </a:pPr>
            <a:r>
              <a:rPr lang="en-US" sz="20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FABRIC COLOR PALETTE</a:t>
            </a:r>
            <a:endParaRPr lang="en-US" sz="2000" dirty="0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8" name="Retângulo 27">
            <a:extLst>
              <a:ext uri="{FF2B5EF4-FFF2-40B4-BE49-F238E27FC236}">
                <a16:creationId xmlns:a16="http://schemas.microsoft.com/office/drawing/2014/main" id="{FD99A496-076D-4D90-EF60-A8840D3BFF2B}"/>
              </a:ext>
            </a:extLst>
          </p:cNvPr>
          <p:cNvSpPr/>
          <p:nvPr/>
        </p:nvSpPr>
        <p:spPr>
          <a:xfrm>
            <a:off x="4270726" y="6467174"/>
            <a:ext cx="4397779" cy="8642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Clr>
                <a:schemeClr val="dk1"/>
              </a:buClr>
              <a:buSzPts val="1100"/>
            </a:pPr>
            <a:r>
              <a:rPr lang="en-US" sz="20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PRINTS / COLORS RENDERED</a:t>
            </a:r>
            <a:endParaRPr lang="en-US" sz="2000" dirty="0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8DD27115-D96D-F869-40FB-0BB8D33AF802}"/>
              </a:ext>
            </a:extLst>
          </p:cNvPr>
          <p:cNvSpPr/>
          <p:nvPr/>
        </p:nvSpPr>
        <p:spPr>
          <a:xfrm>
            <a:off x="4266960" y="7326751"/>
            <a:ext cx="4397779" cy="7855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Clr>
                <a:schemeClr val="dk1"/>
              </a:buClr>
              <a:buSzPts val="1100"/>
            </a:pPr>
            <a:r>
              <a:rPr lang="en-US" sz="20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LINE SHEET OF ALL STYLES</a:t>
            </a:r>
            <a:endParaRPr lang="en-US" sz="2000" dirty="0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13"/>
          <p:cNvSpPr txBox="1"/>
          <p:nvPr/>
        </p:nvSpPr>
        <p:spPr>
          <a:xfrm>
            <a:off x="101" y="1804617"/>
            <a:ext cx="6454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500" b="0" i="0" u="none" strike="noStrike" cap="none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$1</a:t>
            </a:r>
            <a:r>
              <a:rPr lang="en-US" sz="2500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330</a:t>
            </a:r>
            <a:r>
              <a:rPr lang="en-US" sz="2500" b="0" i="0" u="none" strike="noStrike" cap="none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 per style</a:t>
            </a:r>
            <a:endParaRPr sz="2500" b="0" i="0" u="none" strike="noStrike" cap="none" dirty="0">
              <a:solidFill>
                <a:srgbClr val="F0F0EE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85" name="Google Shape;285;p13"/>
          <p:cNvSpPr/>
          <p:nvPr/>
        </p:nvSpPr>
        <p:spPr>
          <a:xfrm>
            <a:off x="6454666" y="447"/>
            <a:ext cx="0" cy="9753600"/>
          </a:xfrm>
          <a:custGeom>
            <a:avLst/>
            <a:gdLst/>
            <a:ahLst/>
            <a:cxnLst/>
            <a:rect l="l" t="t" r="r" b="b"/>
            <a:pathLst>
              <a:path w="120000" h="9753600" extrusionOk="0">
                <a:moveTo>
                  <a:pt x="0" y="0"/>
                </a:moveTo>
                <a:lnTo>
                  <a:pt x="0" y="9753155"/>
                </a:lnTo>
              </a:path>
            </a:pathLst>
          </a:custGeom>
          <a:noFill/>
          <a:ln w="9525" cap="flat" cmpd="sng">
            <a:solidFill>
              <a:srgbClr val="1B211F">
                <a:alpha val="1373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Schibsted Grotesk SemiBold"/>
              <a:ea typeface="Schibsted Grotesk SemiBold"/>
              <a:cs typeface="Schibsted Grotesk SemiBold"/>
              <a:sym typeface="Schibsted Grotesk SemiBold"/>
            </a:endParaRPr>
          </a:p>
        </p:txBody>
      </p:sp>
      <p:sp>
        <p:nvSpPr>
          <p:cNvPr id="287" name="Google Shape;287;p13"/>
          <p:cNvSpPr txBox="1"/>
          <p:nvPr/>
        </p:nvSpPr>
        <p:spPr>
          <a:xfrm>
            <a:off x="6454675" y="1189013"/>
            <a:ext cx="6589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>
                <a:solidFill>
                  <a:schemeClr val="dk1"/>
                </a:solidFill>
                <a:latin typeface="Schibsted Grotesk SemiBold"/>
                <a:ea typeface="Schibsted Grotesk SemiBold"/>
                <a:cs typeface="Schibsted Grotesk SemiBold"/>
                <a:sym typeface="Schibsted Grotesk SemiBold"/>
              </a:rPr>
              <a:t>WASH/DYE</a:t>
            </a:r>
            <a:endParaRPr sz="4000" b="0" i="0" u="none" strike="noStrike" cap="none">
              <a:solidFill>
                <a:schemeClr val="dk1"/>
              </a:solidFill>
              <a:latin typeface="Schibsted Grotesk SemiBold"/>
              <a:ea typeface="Schibsted Grotesk SemiBold"/>
              <a:cs typeface="Schibsted Grotesk SemiBold"/>
              <a:sym typeface="Schibsted Grotesk SemiBold"/>
            </a:endParaRPr>
          </a:p>
        </p:txBody>
      </p:sp>
      <p:sp>
        <p:nvSpPr>
          <p:cNvPr id="288" name="Google Shape;288;p13"/>
          <p:cNvSpPr txBox="1"/>
          <p:nvPr/>
        </p:nvSpPr>
        <p:spPr>
          <a:xfrm>
            <a:off x="6454778" y="1804613"/>
            <a:ext cx="6589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2500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$1330 per style</a:t>
            </a:r>
            <a:endParaRPr sz="2500" b="0" i="0" u="none" strike="noStrike" cap="none" dirty="0">
              <a:solidFill>
                <a:srgbClr val="F0F0EE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02" name="Google Shape;302;p13"/>
          <p:cNvSpPr txBox="1"/>
          <p:nvPr/>
        </p:nvSpPr>
        <p:spPr>
          <a:xfrm>
            <a:off x="6454675" y="8505288"/>
            <a:ext cx="6550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endParaRPr sz="20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03" name="Google Shape;303;p13"/>
          <p:cNvSpPr txBox="1"/>
          <p:nvPr/>
        </p:nvSpPr>
        <p:spPr>
          <a:xfrm>
            <a:off x="6454675" y="9253175"/>
            <a:ext cx="6550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endParaRPr sz="20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04" name="Google Shape;304;p13"/>
          <p:cNvSpPr txBox="1"/>
          <p:nvPr/>
        </p:nvSpPr>
        <p:spPr>
          <a:xfrm>
            <a:off x="6457400" y="2256275"/>
            <a:ext cx="65502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100" b="0" i="0" u="none" strike="noStrike" cap="none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subject to complexity</a:t>
            </a:r>
            <a:endParaRPr sz="1100" b="0" i="0" u="none" strike="noStrike" cap="none" dirty="0">
              <a:solidFill>
                <a:srgbClr val="F0F0EE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05" name="Google Shape;305;p13"/>
          <p:cNvSpPr txBox="1"/>
          <p:nvPr/>
        </p:nvSpPr>
        <p:spPr>
          <a:xfrm>
            <a:off x="-47600" y="2256275"/>
            <a:ext cx="65502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100" b="0" i="0" u="none" strike="noStrike" cap="none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can be shared up to 5 styles, subject to complexity</a:t>
            </a:r>
            <a:endParaRPr sz="1100" b="0" i="0" u="none" strike="noStrike" cap="none" dirty="0">
              <a:solidFill>
                <a:srgbClr val="F0F0EE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13" name="Google Shape;313;p13"/>
          <p:cNvSpPr txBox="1"/>
          <p:nvPr/>
        </p:nvSpPr>
        <p:spPr>
          <a:xfrm>
            <a:off x="-2350" y="1156425"/>
            <a:ext cx="6454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0" i="0" u="none" strike="noStrike" cap="none">
                <a:solidFill>
                  <a:srgbClr val="1B211F"/>
                </a:solidFill>
                <a:latin typeface="Schibsted Grotesk SemiBold"/>
                <a:ea typeface="Schibsted Grotesk SemiBold"/>
                <a:cs typeface="Schibsted Grotesk SemiBold"/>
                <a:sym typeface="Schibsted Grotesk SemiBold"/>
              </a:rPr>
              <a:t>SOURCING</a:t>
            </a:r>
            <a:endParaRPr sz="4000" b="0" i="0" u="none" strike="noStrike" cap="none">
              <a:solidFill>
                <a:schemeClr val="dk1"/>
              </a:solidFill>
              <a:latin typeface="Schibsted Grotesk SemiBold"/>
              <a:ea typeface="Schibsted Grotesk SemiBold"/>
              <a:cs typeface="Schibsted Grotesk SemiBold"/>
              <a:sym typeface="Schibsted Grotesk SemiBold"/>
            </a:endParaRPr>
          </a:p>
        </p:txBody>
      </p:sp>
      <p:sp>
        <p:nvSpPr>
          <p:cNvPr id="314" name="Google Shape;314;p13"/>
          <p:cNvSpPr txBox="1"/>
          <p:nvPr/>
        </p:nvSpPr>
        <p:spPr>
          <a:xfrm>
            <a:off x="2558900" y="1917875"/>
            <a:ext cx="324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endParaRPr sz="34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15" name="Google Shape;315;p13"/>
          <p:cNvSpPr txBox="1"/>
          <p:nvPr/>
        </p:nvSpPr>
        <p:spPr>
          <a:xfrm>
            <a:off x="3359273" y="2115625"/>
            <a:ext cx="324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endParaRPr sz="34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16" name="Google Shape;316;p13"/>
          <p:cNvSpPr txBox="1"/>
          <p:nvPr/>
        </p:nvSpPr>
        <p:spPr>
          <a:xfrm>
            <a:off x="3511673" y="2268025"/>
            <a:ext cx="324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endParaRPr sz="34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cxnSp>
        <p:nvCxnSpPr>
          <p:cNvPr id="2" name="Conector reto 1">
            <a:extLst>
              <a:ext uri="{FF2B5EF4-FFF2-40B4-BE49-F238E27FC236}">
                <a16:creationId xmlns:a16="http://schemas.microsoft.com/office/drawing/2014/main" id="{2716526C-B732-C3FC-EA98-F047484B846C}"/>
              </a:ext>
            </a:extLst>
          </p:cNvPr>
          <p:cNvCxnSpPr>
            <a:cxnSpLocks/>
          </p:cNvCxnSpPr>
          <p:nvPr/>
        </p:nvCxnSpPr>
        <p:spPr>
          <a:xfrm flipV="1">
            <a:off x="-2350" y="4087625"/>
            <a:ext cx="13007150" cy="147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0BFDBC36-6BE8-848B-81F7-3DAFD6D185E8}"/>
              </a:ext>
            </a:extLst>
          </p:cNvPr>
          <p:cNvCxnSpPr>
            <a:cxnSpLocks/>
          </p:cNvCxnSpPr>
          <p:nvPr/>
        </p:nvCxnSpPr>
        <p:spPr>
          <a:xfrm flipV="1">
            <a:off x="7810" y="4951225"/>
            <a:ext cx="13007150" cy="147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AD64BFBF-CAE2-F37E-F2CD-7280EFA859F4}"/>
              </a:ext>
            </a:extLst>
          </p:cNvPr>
          <p:cNvCxnSpPr>
            <a:cxnSpLocks/>
          </p:cNvCxnSpPr>
          <p:nvPr/>
        </p:nvCxnSpPr>
        <p:spPr>
          <a:xfrm flipV="1">
            <a:off x="-2350" y="5733545"/>
            <a:ext cx="13007150" cy="147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58E414B0-D3E9-C4F7-6E13-EDDE06C72587}"/>
              </a:ext>
            </a:extLst>
          </p:cNvPr>
          <p:cNvCxnSpPr>
            <a:cxnSpLocks/>
          </p:cNvCxnSpPr>
          <p:nvPr/>
        </p:nvCxnSpPr>
        <p:spPr>
          <a:xfrm flipV="1">
            <a:off x="7810" y="6556505"/>
            <a:ext cx="13007150" cy="147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Conector reto 5">
            <a:extLst>
              <a:ext uri="{FF2B5EF4-FFF2-40B4-BE49-F238E27FC236}">
                <a16:creationId xmlns:a16="http://schemas.microsoft.com/office/drawing/2014/main" id="{C0ADA22D-F03D-B7D3-91FC-D629AC67D281}"/>
              </a:ext>
            </a:extLst>
          </p:cNvPr>
          <p:cNvCxnSpPr>
            <a:cxnSpLocks/>
          </p:cNvCxnSpPr>
          <p:nvPr/>
        </p:nvCxnSpPr>
        <p:spPr>
          <a:xfrm flipV="1">
            <a:off x="17970" y="7420105"/>
            <a:ext cx="13007150" cy="147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8EEC9BDA-1613-51EF-F67F-CF421B73D8AC}"/>
              </a:ext>
            </a:extLst>
          </p:cNvPr>
          <p:cNvCxnSpPr>
            <a:cxnSpLocks/>
          </p:cNvCxnSpPr>
          <p:nvPr/>
        </p:nvCxnSpPr>
        <p:spPr>
          <a:xfrm flipV="1">
            <a:off x="7810" y="8202425"/>
            <a:ext cx="13007150" cy="147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B98D6DE0-2344-98AC-7147-DD016E7995CF}"/>
              </a:ext>
            </a:extLst>
          </p:cNvPr>
          <p:cNvCxnSpPr>
            <a:cxnSpLocks/>
          </p:cNvCxnSpPr>
          <p:nvPr/>
        </p:nvCxnSpPr>
        <p:spPr>
          <a:xfrm flipV="1">
            <a:off x="-2350" y="8964425"/>
            <a:ext cx="13007150" cy="147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Retângulo 15">
            <a:extLst>
              <a:ext uri="{FF2B5EF4-FFF2-40B4-BE49-F238E27FC236}">
                <a16:creationId xmlns:a16="http://schemas.microsoft.com/office/drawing/2014/main" id="{FE0E2E89-23CC-6645-B4D3-C4601C0CD726}"/>
              </a:ext>
            </a:extLst>
          </p:cNvPr>
          <p:cNvSpPr/>
          <p:nvPr/>
        </p:nvSpPr>
        <p:spPr>
          <a:xfrm>
            <a:off x="3085" y="3294040"/>
            <a:ext cx="6454800" cy="8126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SOURCING INTAKE SESSION</a:t>
            </a:r>
            <a:endParaRPr lang="en-US" sz="2000" dirty="0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86EF9F8E-EC48-0741-7A56-ACF50ADD131B}"/>
              </a:ext>
            </a:extLst>
          </p:cNvPr>
          <p:cNvSpPr/>
          <p:nvPr/>
        </p:nvSpPr>
        <p:spPr>
          <a:xfrm>
            <a:off x="190" y="4104759"/>
            <a:ext cx="6454800" cy="8783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EXPERT INPUT AND PLANNING</a:t>
            </a:r>
            <a:endParaRPr lang="en-US" sz="2000" dirty="0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C30515EF-6BC6-A8ED-CD37-3384E52F6A2E}"/>
              </a:ext>
            </a:extLst>
          </p:cNvPr>
          <p:cNvSpPr/>
          <p:nvPr/>
        </p:nvSpPr>
        <p:spPr>
          <a:xfrm>
            <a:off x="0" y="8230370"/>
            <a:ext cx="6454800" cy="7639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 lvl="0" algn="ctr">
              <a:lnSpc>
                <a:spcPct val="101923"/>
              </a:lnSpc>
              <a:buClr>
                <a:schemeClr val="dk1"/>
              </a:buClr>
              <a:buSzPts val="3900"/>
            </a:pPr>
            <a:r>
              <a:rPr lang="en-US" sz="20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1-2 ROUNDS OF REVISIONS</a:t>
            </a:r>
            <a:endParaRPr lang="en-US" sz="2000" dirty="0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E6EE3D4C-E40E-E1EB-EA4C-1FDB1EEA28BC}"/>
              </a:ext>
            </a:extLst>
          </p:cNvPr>
          <p:cNvSpPr/>
          <p:nvPr/>
        </p:nvSpPr>
        <p:spPr>
          <a:xfrm>
            <a:off x="-725" y="4984015"/>
            <a:ext cx="6454800" cy="7922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SWATCHES AND TRIMS GATHERED</a:t>
            </a:r>
            <a:endParaRPr lang="en-US" sz="2000" dirty="0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9FEE862E-48D1-285B-5866-09ADD1A993DB}"/>
              </a:ext>
            </a:extLst>
          </p:cNvPr>
          <p:cNvSpPr/>
          <p:nvPr/>
        </p:nvSpPr>
        <p:spPr>
          <a:xfrm>
            <a:off x="3085" y="5752298"/>
            <a:ext cx="6454800" cy="8336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NEGOTIATE PRICING AND MINIMUMS</a:t>
            </a:r>
            <a:endParaRPr lang="en-US" sz="2000" dirty="0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918B1BC6-8808-2851-7AC1-14F08D641818}"/>
              </a:ext>
            </a:extLst>
          </p:cNvPr>
          <p:cNvSpPr/>
          <p:nvPr/>
        </p:nvSpPr>
        <p:spPr>
          <a:xfrm>
            <a:off x="6895" y="6575793"/>
            <a:ext cx="6454800" cy="8783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GUIDANCE IN POs AND ORDERING</a:t>
            </a:r>
            <a:endParaRPr lang="en-US" sz="2000" dirty="0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26213E5B-0394-CFCB-D81E-B7EDA6D5D169}"/>
              </a:ext>
            </a:extLst>
          </p:cNvPr>
          <p:cNvSpPr/>
          <p:nvPr/>
        </p:nvSpPr>
        <p:spPr>
          <a:xfrm>
            <a:off x="-5662" y="7450030"/>
            <a:ext cx="6454800" cy="7840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TRACKING RECEIPT OF ORDERS</a:t>
            </a:r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8BACF5AC-1DEE-27BD-3B07-3B0391CC4607}"/>
              </a:ext>
            </a:extLst>
          </p:cNvPr>
          <p:cNvSpPr/>
          <p:nvPr/>
        </p:nvSpPr>
        <p:spPr>
          <a:xfrm>
            <a:off x="6461371" y="3280337"/>
            <a:ext cx="6548864" cy="8126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 lvl="0" algn="ctr">
              <a:lnSpc>
                <a:spcPct val="101923"/>
              </a:lnSpc>
              <a:buSzPts val="3900"/>
            </a:pPr>
            <a:r>
              <a:rPr lang="en-US" sz="20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INTAKE SESSION </a:t>
            </a:r>
            <a:endParaRPr lang="en-US" sz="20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B94FA11A-57BC-894C-FC09-4AC280A2A38A}"/>
              </a:ext>
            </a:extLst>
          </p:cNvPr>
          <p:cNvSpPr/>
          <p:nvPr/>
        </p:nvSpPr>
        <p:spPr>
          <a:xfrm>
            <a:off x="6458476" y="4091056"/>
            <a:ext cx="6548864" cy="8783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101923"/>
              </a:lnSpc>
              <a:buSzPts val="3900"/>
            </a:pPr>
            <a:r>
              <a:rPr lang="en-US" sz="20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3 SEWN PANELS TO TEST WASH</a:t>
            </a:r>
            <a:endParaRPr lang="en-US" sz="20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A540F238-6863-67EC-AFEB-D60ABBD79858}"/>
              </a:ext>
            </a:extLst>
          </p:cNvPr>
          <p:cNvSpPr/>
          <p:nvPr/>
        </p:nvSpPr>
        <p:spPr>
          <a:xfrm>
            <a:off x="6457561" y="4970312"/>
            <a:ext cx="6548864" cy="7922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 lvl="0" algn="ctr">
              <a:lnSpc>
                <a:spcPct val="101923"/>
              </a:lnSpc>
              <a:buSzPts val="3900"/>
            </a:pPr>
            <a:r>
              <a:rPr lang="en-US" sz="20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SHRINKAGE ASSESSMENT</a:t>
            </a:r>
            <a:endParaRPr lang="en-US" sz="20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6" name="Retângulo 25">
            <a:extLst>
              <a:ext uri="{FF2B5EF4-FFF2-40B4-BE49-F238E27FC236}">
                <a16:creationId xmlns:a16="http://schemas.microsoft.com/office/drawing/2014/main" id="{B1B3D793-CF2E-0570-870A-215ED769D40E}"/>
              </a:ext>
            </a:extLst>
          </p:cNvPr>
          <p:cNvSpPr/>
          <p:nvPr/>
        </p:nvSpPr>
        <p:spPr>
          <a:xfrm>
            <a:off x="6461371" y="5738595"/>
            <a:ext cx="6548864" cy="8336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 lvl="0" algn="ctr">
              <a:lnSpc>
                <a:spcPct val="101923"/>
              </a:lnSpc>
              <a:buSzPts val="3900"/>
            </a:pPr>
            <a:r>
              <a:rPr lang="en-US" sz="20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REVISIONS</a:t>
            </a:r>
            <a:endParaRPr lang="en-US" sz="20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7" name="Retângulo 26">
            <a:extLst>
              <a:ext uri="{FF2B5EF4-FFF2-40B4-BE49-F238E27FC236}">
                <a16:creationId xmlns:a16="http://schemas.microsoft.com/office/drawing/2014/main" id="{184BCAF3-3953-E79D-E621-D47B47D98225}"/>
              </a:ext>
            </a:extLst>
          </p:cNvPr>
          <p:cNvSpPr/>
          <p:nvPr/>
        </p:nvSpPr>
        <p:spPr>
          <a:xfrm>
            <a:off x="6465181" y="6562090"/>
            <a:ext cx="6548864" cy="8783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 lvl="0" algn="ctr">
              <a:lnSpc>
                <a:spcPct val="101923"/>
              </a:lnSpc>
              <a:buSzPts val="3900"/>
            </a:pPr>
            <a:r>
              <a:rPr lang="en-US" sz="20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1ST FIT SAMPLE FROM DYE WASH</a:t>
            </a:r>
            <a:endParaRPr lang="en-US" sz="20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8" name="Retângulo 27">
            <a:extLst>
              <a:ext uri="{FF2B5EF4-FFF2-40B4-BE49-F238E27FC236}">
                <a16:creationId xmlns:a16="http://schemas.microsoft.com/office/drawing/2014/main" id="{0BEC083E-AD34-7B2B-0EB6-9DC6D1D99B62}"/>
              </a:ext>
            </a:extLst>
          </p:cNvPr>
          <p:cNvSpPr/>
          <p:nvPr/>
        </p:nvSpPr>
        <p:spPr>
          <a:xfrm>
            <a:off x="6452624" y="7436327"/>
            <a:ext cx="6548864" cy="7840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 lvl="0" algn="ctr">
              <a:lnSpc>
                <a:spcPct val="101923"/>
              </a:lnSpc>
              <a:buSzPts val="3900"/>
            </a:pPr>
            <a:r>
              <a:rPr lang="en-US" sz="20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FITTINGS +  ADJUSTMENTS</a:t>
            </a:r>
            <a:endParaRPr lang="en-US" sz="20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4"/>
          <p:cNvSpPr txBox="1"/>
          <p:nvPr/>
        </p:nvSpPr>
        <p:spPr>
          <a:xfrm>
            <a:off x="101" y="1804617"/>
            <a:ext cx="6454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500" b="0" i="0" u="none" strike="noStrike" cap="none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$1</a:t>
            </a:r>
            <a:r>
              <a:rPr lang="en-US" sz="2500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330</a:t>
            </a:r>
            <a:r>
              <a:rPr lang="en-US" sz="2500" b="0" i="0" u="none" strike="noStrike" cap="none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 per style</a:t>
            </a:r>
            <a:endParaRPr sz="2500" b="0" i="0" u="none" strike="noStrike" cap="none" dirty="0">
              <a:solidFill>
                <a:srgbClr val="F0F0EE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22" name="Google Shape;322;p14"/>
          <p:cNvSpPr/>
          <p:nvPr/>
        </p:nvSpPr>
        <p:spPr>
          <a:xfrm>
            <a:off x="6454666" y="447"/>
            <a:ext cx="0" cy="9753600"/>
          </a:xfrm>
          <a:custGeom>
            <a:avLst/>
            <a:gdLst/>
            <a:ahLst/>
            <a:cxnLst/>
            <a:rect l="l" t="t" r="r" b="b"/>
            <a:pathLst>
              <a:path w="120000" h="9753600" extrusionOk="0">
                <a:moveTo>
                  <a:pt x="0" y="0"/>
                </a:moveTo>
                <a:lnTo>
                  <a:pt x="0" y="9753155"/>
                </a:lnTo>
              </a:path>
            </a:pathLst>
          </a:custGeom>
          <a:noFill/>
          <a:ln w="9525" cap="flat" cmpd="sng">
            <a:solidFill>
              <a:srgbClr val="1B211F">
                <a:alpha val="1373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Schibsted Grotesk SemiBold"/>
              <a:ea typeface="Schibsted Grotesk SemiBold"/>
              <a:cs typeface="Schibsted Grotesk SemiBold"/>
              <a:sym typeface="Schibsted Grotesk SemiBold"/>
            </a:endParaRPr>
          </a:p>
        </p:txBody>
      </p:sp>
      <p:sp>
        <p:nvSpPr>
          <p:cNvPr id="324" name="Google Shape;324;p14"/>
          <p:cNvSpPr txBox="1"/>
          <p:nvPr/>
        </p:nvSpPr>
        <p:spPr>
          <a:xfrm>
            <a:off x="6454675" y="1189013"/>
            <a:ext cx="6589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dirty="0">
                <a:solidFill>
                  <a:schemeClr val="dk1"/>
                </a:solidFill>
                <a:latin typeface="Schibsted Grotesk SemiBold"/>
                <a:ea typeface="Schibsted Grotesk SemiBold"/>
                <a:cs typeface="Schibsted Grotesk SemiBold"/>
                <a:sym typeface="Schibsted Grotesk SemiBold"/>
              </a:rPr>
              <a:t>FABRIC TREATMENT</a:t>
            </a:r>
            <a:endParaRPr sz="4000" b="0" i="0" u="none" strike="noStrike" cap="none" dirty="0">
              <a:solidFill>
                <a:schemeClr val="dk1"/>
              </a:solidFill>
              <a:latin typeface="Schibsted Grotesk SemiBold"/>
              <a:ea typeface="Schibsted Grotesk SemiBold"/>
              <a:cs typeface="Schibsted Grotesk SemiBold"/>
              <a:sym typeface="Schibsted Grotesk SemiBold"/>
            </a:endParaRPr>
          </a:p>
        </p:txBody>
      </p:sp>
      <p:sp>
        <p:nvSpPr>
          <p:cNvPr id="325" name="Google Shape;325;p14"/>
          <p:cNvSpPr txBox="1"/>
          <p:nvPr/>
        </p:nvSpPr>
        <p:spPr>
          <a:xfrm>
            <a:off x="6454778" y="1804613"/>
            <a:ext cx="6589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2500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$1330 per style</a:t>
            </a:r>
            <a:endParaRPr sz="2500" b="0" i="0" u="none" strike="noStrike" cap="none" dirty="0">
              <a:solidFill>
                <a:srgbClr val="F0F0EE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40" name="Google Shape;340;p14"/>
          <p:cNvSpPr txBox="1"/>
          <p:nvPr/>
        </p:nvSpPr>
        <p:spPr>
          <a:xfrm>
            <a:off x="6315175" y="2237425"/>
            <a:ext cx="65502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41" name="Google Shape;341;p14"/>
          <p:cNvSpPr txBox="1"/>
          <p:nvPr/>
        </p:nvSpPr>
        <p:spPr>
          <a:xfrm>
            <a:off x="-47600" y="2256275"/>
            <a:ext cx="65502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100" b="0" i="0" u="none" strike="noStrike" cap="none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can be shared up to 5 styles, subject to complexity</a:t>
            </a:r>
            <a:endParaRPr sz="1100" b="0" i="0" u="none" strike="noStrike" cap="none" dirty="0">
              <a:solidFill>
                <a:srgbClr val="F0F0EE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49" name="Google Shape;349;p14"/>
          <p:cNvSpPr txBox="1"/>
          <p:nvPr/>
        </p:nvSpPr>
        <p:spPr>
          <a:xfrm>
            <a:off x="-2350" y="1156425"/>
            <a:ext cx="6454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0" i="0" u="none" strike="noStrike" cap="none">
                <a:solidFill>
                  <a:srgbClr val="1B211F"/>
                </a:solidFill>
                <a:latin typeface="Schibsted Grotesk SemiBold"/>
                <a:ea typeface="Schibsted Grotesk SemiBold"/>
                <a:cs typeface="Schibsted Grotesk SemiBold"/>
                <a:sym typeface="Schibsted Grotesk SemiBold"/>
              </a:rPr>
              <a:t>SOURCING</a:t>
            </a:r>
            <a:endParaRPr sz="4000" b="0" i="0" u="none" strike="noStrike" cap="none">
              <a:solidFill>
                <a:schemeClr val="dk1"/>
              </a:solidFill>
              <a:latin typeface="Schibsted Grotesk SemiBold"/>
              <a:ea typeface="Schibsted Grotesk SemiBold"/>
              <a:cs typeface="Schibsted Grotesk SemiBold"/>
              <a:sym typeface="Schibsted Grotesk SemiBold"/>
            </a:endParaRPr>
          </a:p>
        </p:txBody>
      </p:sp>
      <p:sp>
        <p:nvSpPr>
          <p:cNvPr id="350" name="Google Shape;350;p14"/>
          <p:cNvSpPr txBox="1"/>
          <p:nvPr/>
        </p:nvSpPr>
        <p:spPr>
          <a:xfrm>
            <a:off x="2558900" y="1917875"/>
            <a:ext cx="324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endParaRPr sz="34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51" name="Google Shape;351;p14"/>
          <p:cNvSpPr txBox="1"/>
          <p:nvPr/>
        </p:nvSpPr>
        <p:spPr>
          <a:xfrm>
            <a:off x="3359273" y="2115625"/>
            <a:ext cx="324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endParaRPr sz="34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52" name="Google Shape;352;p14"/>
          <p:cNvSpPr txBox="1"/>
          <p:nvPr/>
        </p:nvSpPr>
        <p:spPr>
          <a:xfrm>
            <a:off x="3511673" y="2268025"/>
            <a:ext cx="324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endParaRPr sz="34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cxnSp>
        <p:nvCxnSpPr>
          <p:cNvPr id="2" name="Conector reto 1">
            <a:extLst>
              <a:ext uri="{FF2B5EF4-FFF2-40B4-BE49-F238E27FC236}">
                <a16:creationId xmlns:a16="http://schemas.microsoft.com/office/drawing/2014/main" id="{CC18888B-D76B-C6BF-A520-2A8B553EA5E8}"/>
              </a:ext>
            </a:extLst>
          </p:cNvPr>
          <p:cNvCxnSpPr>
            <a:cxnSpLocks/>
          </p:cNvCxnSpPr>
          <p:nvPr/>
        </p:nvCxnSpPr>
        <p:spPr>
          <a:xfrm flipV="1">
            <a:off x="-2350" y="4144775"/>
            <a:ext cx="13007150" cy="147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AB8C221E-A3AC-456B-BC5B-D05E9C12FDD8}"/>
              </a:ext>
            </a:extLst>
          </p:cNvPr>
          <p:cNvCxnSpPr>
            <a:cxnSpLocks/>
          </p:cNvCxnSpPr>
          <p:nvPr/>
        </p:nvCxnSpPr>
        <p:spPr>
          <a:xfrm flipV="1">
            <a:off x="7810" y="5008375"/>
            <a:ext cx="13007150" cy="147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DB45B0A4-9B24-9B21-EFC1-F71046505E2A}"/>
              </a:ext>
            </a:extLst>
          </p:cNvPr>
          <p:cNvCxnSpPr>
            <a:cxnSpLocks/>
          </p:cNvCxnSpPr>
          <p:nvPr/>
        </p:nvCxnSpPr>
        <p:spPr>
          <a:xfrm flipV="1">
            <a:off x="-2350" y="5790695"/>
            <a:ext cx="13007150" cy="147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A46A8449-3DF6-4E2B-8663-300EB69DC74B}"/>
              </a:ext>
            </a:extLst>
          </p:cNvPr>
          <p:cNvCxnSpPr>
            <a:cxnSpLocks/>
          </p:cNvCxnSpPr>
          <p:nvPr/>
        </p:nvCxnSpPr>
        <p:spPr>
          <a:xfrm flipV="1">
            <a:off x="7810" y="6613655"/>
            <a:ext cx="13007150" cy="147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Conector reto 5">
            <a:extLst>
              <a:ext uri="{FF2B5EF4-FFF2-40B4-BE49-F238E27FC236}">
                <a16:creationId xmlns:a16="http://schemas.microsoft.com/office/drawing/2014/main" id="{AB743E43-8A49-E252-CC5A-3C2A798DED96}"/>
              </a:ext>
            </a:extLst>
          </p:cNvPr>
          <p:cNvCxnSpPr>
            <a:cxnSpLocks/>
          </p:cNvCxnSpPr>
          <p:nvPr/>
        </p:nvCxnSpPr>
        <p:spPr>
          <a:xfrm flipV="1">
            <a:off x="17970" y="7477255"/>
            <a:ext cx="13007150" cy="147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3E8ED71B-4971-822B-2F81-9C13221A2D9E}"/>
              </a:ext>
            </a:extLst>
          </p:cNvPr>
          <p:cNvCxnSpPr>
            <a:cxnSpLocks/>
          </p:cNvCxnSpPr>
          <p:nvPr/>
        </p:nvCxnSpPr>
        <p:spPr>
          <a:xfrm flipV="1">
            <a:off x="7810" y="8259575"/>
            <a:ext cx="13007150" cy="147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671C6095-087C-A989-106C-4907509CB4D9}"/>
              </a:ext>
            </a:extLst>
          </p:cNvPr>
          <p:cNvCxnSpPr>
            <a:cxnSpLocks/>
          </p:cNvCxnSpPr>
          <p:nvPr/>
        </p:nvCxnSpPr>
        <p:spPr>
          <a:xfrm flipV="1">
            <a:off x="-2350" y="8964425"/>
            <a:ext cx="13007150" cy="147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Retângulo 8">
            <a:extLst>
              <a:ext uri="{FF2B5EF4-FFF2-40B4-BE49-F238E27FC236}">
                <a16:creationId xmlns:a16="http://schemas.microsoft.com/office/drawing/2014/main" id="{1813F6F5-9E74-820A-19BF-144CEB7B50C3}"/>
              </a:ext>
            </a:extLst>
          </p:cNvPr>
          <p:cNvSpPr/>
          <p:nvPr/>
        </p:nvSpPr>
        <p:spPr>
          <a:xfrm>
            <a:off x="3085" y="3341665"/>
            <a:ext cx="6454800" cy="8126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SOURCING INTAKE SESSION</a:t>
            </a:r>
            <a:endParaRPr lang="en-US" sz="2000" dirty="0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6F634764-8FDB-A7C1-71CF-B67193D9D4F2}"/>
              </a:ext>
            </a:extLst>
          </p:cNvPr>
          <p:cNvSpPr/>
          <p:nvPr/>
        </p:nvSpPr>
        <p:spPr>
          <a:xfrm>
            <a:off x="190" y="4152384"/>
            <a:ext cx="6454800" cy="8783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EXPERT INPUT AND PLANNING</a:t>
            </a:r>
            <a:endParaRPr lang="en-US" sz="2000" dirty="0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22A6394D-CF4C-4968-26D9-84D045D855EA}"/>
              </a:ext>
            </a:extLst>
          </p:cNvPr>
          <p:cNvSpPr/>
          <p:nvPr/>
        </p:nvSpPr>
        <p:spPr>
          <a:xfrm>
            <a:off x="0" y="8277995"/>
            <a:ext cx="6454800" cy="705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 lvl="0" algn="ctr">
              <a:lnSpc>
                <a:spcPct val="101923"/>
              </a:lnSpc>
              <a:buClr>
                <a:schemeClr val="dk1"/>
              </a:buClr>
              <a:buSzPts val="3900"/>
            </a:pPr>
            <a:r>
              <a:rPr lang="en-US" sz="20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1-2 ROUNDS OF REVISIONS</a:t>
            </a:r>
            <a:endParaRPr lang="en-US" sz="2000" dirty="0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D806FA17-9B8C-9251-7E79-CD6940ADA095}"/>
              </a:ext>
            </a:extLst>
          </p:cNvPr>
          <p:cNvSpPr/>
          <p:nvPr/>
        </p:nvSpPr>
        <p:spPr>
          <a:xfrm>
            <a:off x="-725" y="5031640"/>
            <a:ext cx="6454800" cy="7922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SWATCHES AND TRIMS GATHERED</a:t>
            </a:r>
            <a:endParaRPr lang="en-US" sz="2000" dirty="0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99799A30-A105-FB55-D439-3EC04EBC30E9}"/>
              </a:ext>
            </a:extLst>
          </p:cNvPr>
          <p:cNvSpPr/>
          <p:nvPr/>
        </p:nvSpPr>
        <p:spPr>
          <a:xfrm>
            <a:off x="3085" y="5799923"/>
            <a:ext cx="6454800" cy="8336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NEGOTIATE PRICING AND MINIMUMS</a:t>
            </a:r>
            <a:endParaRPr lang="en-US" sz="2000" dirty="0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879F3AEA-322D-615B-B569-C9724B1369ED}"/>
              </a:ext>
            </a:extLst>
          </p:cNvPr>
          <p:cNvSpPr/>
          <p:nvPr/>
        </p:nvSpPr>
        <p:spPr>
          <a:xfrm>
            <a:off x="6895" y="6623418"/>
            <a:ext cx="6454800" cy="8783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GUIDANCE IN POs AND ORDERING</a:t>
            </a:r>
            <a:endParaRPr lang="en-US" sz="2000" dirty="0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AC9E99AA-8BFD-F39B-B422-22E2CA8D078F}"/>
              </a:ext>
            </a:extLst>
          </p:cNvPr>
          <p:cNvSpPr/>
          <p:nvPr/>
        </p:nvSpPr>
        <p:spPr>
          <a:xfrm>
            <a:off x="-5662" y="7497655"/>
            <a:ext cx="6454800" cy="7840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TRACKING RECEIPT OF ORDERS</a:t>
            </a: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5D342ED9-0E4D-F3B9-4899-9E020A769C4B}"/>
              </a:ext>
            </a:extLst>
          </p:cNvPr>
          <p:cNvSpPr/>
          <p:nvPr/>
        </p:nvSpPr>
        <p:spPr>
          <a:xfrm>
            <a:off x="6447638" y="3345336"/>
            <a:ext cx="6554077" cy="8126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 lvl="0" algn="ctr">
              <a:lnSpc>
                <a:spcPct val="101923"/>
              </a:lnSpc>
              <a:buSzPts val="3900"/>
            </a:pPr>
            <a:r>
              <a:rPr lang="en-US" sz="20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INTAKE SESSION </a:t>
            </a:r>
            <a:endParaRPr lang="en-US" sz="20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B33C88ED-217B-B711-C2B6-C339FEC797FF}"/>
              </a:ext>
            </a:extLst>
          </p:cNvPr>
          <p:cNvSpPr/>
          <p:nvPr/>
        </p:nvSpPr>
        <p:spPr>
          <a:xfrm>
            <a:off x="6444743" y="4156055"/>
            <a:ext cx="6554077" cy="8783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101923"/>
              </a:lnSpc>
              <a:buSzPts val="3900"/>
            </a:pPr>
            <a:r>
              <a:rPr lang="en-US" sz="20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EXPERT INPUT AND PLANNING</a:t>
            </a:r>
            <a:endParaRPr lang="en-US" sz="20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E1447BA4-4484-48C7-C07F-18CE70098759}"/>
              </a:ext>
            </a:extLst>
          </p:cNvPr>
          <p:cNvSpPr/>
          <p:nvPr/>
        </p:nvSpPr>
        <p:spPr>
          <a:xfrm>
            <a:off x="6444553" y="8281666"/>
            <a:ext cx="6554077" cy="7020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 lvl="0" algn="ctr">
              <a:lnSpc>
                <a:spcPct val="101923"/>
              </a:lnSpc>
              <a:buClr>
                <a:schemeClr val="dk1"/>
              </a:buClr>
              <a:buSzPts val="3900"/>
            </a:pPr>
            <a:r>
              <a:rPr lang="en-US" sz="2000" dirty="0">
                <a:solidFill>
                  <a:srgbClr val="282E2C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MANAGEMENT OF PROJECT</a:t>
            </a:r>
            <a:endParaRPr lang="en-US" sz="2000" dirty="0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03A6E809-6C16-DC3D-5099-7A3C9FDBDB41}"/>
              </a:ext>
            </a:extLst>
          </p:cNvPr>
          <p:cNvSpPr/>
          <p:nvPr/>
        </p:nvSpPr>
        <p:spPr>
          <a:xfrm>
            <a:off x="6443828" y="5035311"/>
            <a:ext cx="6554077" cy="7569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 lvl="0" algn="ctr">
              <a:lnSpc>
                <a:spcPct val="101923"/>
              </a:lnSpc>
              <a:buSzPts val="3900"/>
            </a:pPr>
            <a:r>
              <a:rPr lang="en-US" sz="20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ARTWORK COORDINATED FOR APPROVALS</a:t>
            </a:r>
            <a:endParaRPr lang="en-US" sz="20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78A50156-8163-9885-6DE8-AA3713B187DB}"/>
              </a:ext>
            </a:extLst>
          </p:cNvPr>
          <p:cNvSpPr/>
          <p:nvPr/>
        </p:nvSpPr>
        <p:spPr>
          <a:xfrm>
            <a:off x="6447638" y="5803594"/>
            <a:ext cx="6554077" cy="8336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NEGOTIATE PRICING AND MINIMUMS</a:t>
            </a:r>
            <a:endParaRPr lang="en-US" sz="2000" dirty="0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61FC240B-90D5-0A97-B662-3DD019AEAF38}"/>
              </a:ext>
            </a:extLst>
          </p:cNvPr>
          <p:cNvSpPr/>
          <p:nvPr/>
        </p:nvSpPr>
        <p:spPr>
          <a:xfrm>
            <a:off x="6451448" y="6627089"/>
            <a:ext cx="6554077" cy="8783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 lvl="0" algn="ctr">
              <a:lnSpc>
                <a:spcPct val="101923"/>
              </a:lnSpc>
              <a:buSzPts val="3900"/>
            </a:pPr>
            <a:r>
              <a:rPr lang="en-US" sz="20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GUIDANCE IN ORDERING</a:t>
            </a:r>
            <a:endParaRPr lang="en-US" sz="20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EEE4DDE7-4614-D805-FAD1-D390D3C50AF6}"/>
              </a:ext>
            </a:extLst>
          </p:cNvPr>
          <p:cNvSpPr/>
          <p:nvPr/>
        </p:nvSpPr>
        <p:spPr>
          <a:xfrm>
            <a:off x="6438891" y="7501326"/>
            <a:ext cx="6554077" cy="7840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 lvl="0" algn="ctr">
              <a:lnSpc>
                <a:spcPct val="101923"/>
              </a:lnSpc>
              <a:buSzPts val="3900"/>
            </a:pPr>
            <a:r>
              <a:rPr lang="en-US" sz="20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COORDINATE SENDOUTS</a:t>
            </a:r>
            <a:endParaRPr lang="en-US" sz="20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C9CE8E6A-78CD-425A-3C49-19B038E7F9E7}"/>
              </a:ext>
            </a:extLst>
          </p:cNvPr>
          <p:cNvSpPr/>
          <p:nvPr/>
        </p:nvSpPr>
        <p:spPr>
          <a:xfrm>
            <a:off x="6447638" y="8983715"/>
            <a:ext cx="6554077" cy="7639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 lvl="0" algn="ctr">
              <a:lnSpc>
                <a:spcPct val="101923"/>
              </a:lnSpc>
              <a:buSzPts val="3900"/>
            </a:pPr>
            <a:r>
              <a:rPr lang="en-US" sz="20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SCREEN PRINTING, EMBROIDERY, PLEATING, CUSTOM PRINTS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15"/>
          <p:cNvSpPr txBox="1"/>
          <p:nvPr/>
        </p:nvSpPr>
        <p:spPr>
          <a:xfrm>
            <a:off x="0" y="1963225"/>
            <a:ext cx="32160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endParaRPr sz="34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59" name="Google Shape;359;p15"/>
          <p:cNvSpPr txBox="1"/>
          <p:nvPr/>
        </p:nvSpPr>
        <p:spPr>
          <a:xfrm>
            <a:off x="99" y="2578825"/>
            <a:ext cx="3216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20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60" name="Google Shape;360;p15"/>
          <p:cNvSpPr/>
          <p:nvPr/>
        </p:nvSpPr>
        <p:spPr>
          <a:xfrm>
            <a:off x="8951783" y="83947"/>
            <a:ext cx="0" cy="9753600"/>
          </a:xfrm>
          <a:custGeom>
            <a:avLst/>
            <a:gdLst/>
            <a:ahLst/>
            <a:cxnLst/>
            <a:rect l="l" t="t" r="r" b="b"/>
            <a:pathLst>
              <a:path w="120000" h="9753600" extrusionOk="0">
                <a:moveTo>
                  <a:pt x="0" y="0"/>
                </a:moveTo>
                <a:lnTo>
                  <a:pt x="0" y="9753155"/>
                </a:lnTo>
              </a:path>
            </a:pathLst>
          </a:custGeom>
          <a:noFill/>
          <a:ln w="9525" cap="flat" cmpd="sng">
            <a:solidFill>
              <a:srgbClr val="1B211F">
                <a:alpha val="1451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61" name="Google Shape;361;p15"/>
          <p:cNvSpPr/>
          <p:nvPr/>
        </p:nvSpPr>
        <p:spPr>
          <a:xfrm>
            <a:off x="4290766" y="83947"/>
            <a:ext cx="0" cy="9753600"/>
          </a:xfrm>
          <a:custGeom>
            <a:avLst/>
            <a:gdLst/>
            <a:ahLst/>
            <a:cxnLst/>
            <a:rect l="l" t="t" r="r" b="b"/>
            <a:pathLst>
              <a:path w="120000" h="9753600" extrusionOk="0">
                <a:moveTo>
                  <a:pt x="0" y="0"/>
                </a:moveTo>
                <a:lnTo>
                  <a:pt x="0" y="9753155"/>
                </a:lnTo>
              </a:path>
            </a:pathLst>
          </a:custGeom>
          <a:noFill/>
          <a:ln w="9525" cap="flat" cmpd="sng">
            <a:solidFill>
              <a:srgbClr val="1B211F">
                <a:alpha val="1451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96" name="Google Shape;396;p15"/>
          <p:cNvSpPr txBox="1"/>
          <p:nvPr/>
        </p:nvSpPr>
        <p:spPr>
          <a:xfrm>
            <a:off x="4896486" y="2250450"/>
            <a:ext cx="324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3400" b="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TREATMENT</a:t>
            </a:r>
            <a:endParaRPr sz="34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97" name="Google Shape;397;p15"/>
          <p:cNvSpPr txBox="1"/>
          <p:nvPr/>
        </p:nvSpPr>
        <p:spPr>
          <a:xfrm>
            <a:off x="487038" y="2250450"/>
            <a:ext cx="324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3400" b="0" i="0" u="none" strike="noStrike" cap="none">
                <a:solidFill>
                  <a:srgbClr val="000000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SOURCING</a:t>
            </a:r>
            <a:endParaRPr sz="34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98" name="Google Shape;398;p15"/>
          <p:cNvSpPr txBox="1"/>
          <p:nvPr/>
        </p:nvSpPr>
        <p:spPr>
          <a:xfrm>
            <a:off x="9305900" y="2250450"/>
            <a:ext cx="3247800" cy="5023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32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DEVELOPMENT</a:t>
            </a:r>
            <a:endParaRPr sz="3300" b="0" i="0" u="none" strike="noStrike" cap="none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99" name="Google Shape;399;p15"/>
          <p:cNvSpPr txBox="1"/>
          <p:nvPr/>
        </p:nvSpPr>
        <p:spPr>
          <a:xfrm>
            <a:off x="4846675" y="2901925"/>
            <a:ext cx="3216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$</a:t>
            </a:r>
            <a:r>
              <a:rPr lang="en-US" sz="2000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760</a:t>
            </a:r>
            <a:r>
              <a:rPr lang="en-US" sz="2000" b="0" i="0" u="none" strike="noStrike" cap="none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 per service</a:t>
            </a:r>
            <a:endParaRPr sz="2000" b="0" i="0" u="none" strike="noStrike" cap="none" dirty="0">
              <a:solidFill>
                <a:srgbClr val="F0F0EE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400" name="Google Shape;400;p15"/>
          <p:cNvSpPr txBox="1"/>
          <p:nvPr/>
        </p:nvSpPr>
        <p:spPr>
          <a:xfrm>
            <a:off x="487050" y="2901925"/>
            <a:ext cx="3216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$1</a:t>
            </a:r>
            <a:r>
              <a:rPr lang="en-US" sz="2000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330</a:t>
            </a:r>
            <a:r>
              <a:rPr lang="en-US" sz="2000" b="0" i="0" u="none" strike="noStrike" cap="none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 per style</a:t>
            </a:r>
            <a:endParaRPr sz="2000" b="0" i="0" u="none" strike="noStrike" cap="none" dirty="0">
              <a:solidFill>
                <a:srgbClr val="F0F0EE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401" name="Google Shape;401;p15"/>
          <p:cNvSpPr txBox="1"/>
          <p:nvPr/>
        </p:nvSpPr>
        <p:spPr>
          <a:xfrm>
            <a:off x="9321825" y="2901925"/>
            <a:ext cx="3216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000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*subject to complexity</a:t>
            </a:r>
            <a:endParaRPr sz="2000" b="0" i="0" u="none" strike="noStrike" cap="none" dirty="0">
              <a:solidFill>
                <a:srgbClr val="F0F0EE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cxnSp>
        <p:nvCxnSpPr>
          <p:cNvPr id="41" name="Conector reto 40">
            <a:extLst>
              <a:ext uri="{FF2B5EF4-FFF2-40B4-BE49-F238E27FC236}">
                <a16:creationId xmlns:a16="http://schemas.microsoft.com/office/drawing/2014/main" id="{29415ECF-CE1E-D3C2-FCAA-2F6BAD78E17E}"/>
              </a:ext>
            </a:extLst>
          </p:cNvPr>
          <p:cNvCxnSpPr>
            <a:cxnSpLocks/>
          </p:cNvCxnSpPr>
          <p:nvPr/>
        </p:nvCxnSpPr>
        <p:spPr>
          <a:xfrm flipV="1">
            <a:off x="-2350" y="4525775"/>
            <a:ext cx="13007150" cy="147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Conector reto 41">
            <a:extLst>
              <a:ext uri="{FF2B5EF4-FFF2-40B4-BE49-F238E27FC236}">
                <a16:creationId xmlns:a16="http://schemas.microsoft.com/office/drawing/2014/main" id="{E28DBA4B-F21B-809D-356E-9995F1C69E59}"/>
              </a:ext>
            </a:extLst>
          </p:cNvPr>
          <p:cNvCxnSpPr>
            <a:cxnSpLocks/>
          </p:cNvCxnSpPr>
          <p:nvPr/>
        </p:nvCxnSpPr>
        <p:spPr>
          <a:xfrm flipV="1">
            <a:off x="7810" y="4995675"/>
            <a:ext cx="13007150" cy="147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Conector reto 42">
            <a:extLst>
              <a:ext uri="{FF2B5EF4-FFF2-40B4-BE49-F238E27FC236}">
                <a16:creationId xmlns:a16="http://schemas.microsoft.com/office/drawing/2014/main" id="{4AEDF24C-DDD1-B17D-C4D5-3604F77D69E5}"/>
              </a:ext>
            </a:extLst>
          </p:cNvPr>
          <p:cNvCxnSpPr>
            <a:cxnSpLocks/>
          </p:cNvCxnSpPr>
          <p:nvPr/>
        </p:nvCxnSpPr>
        <p:spPr>
          <a:xfrm flipV="1">
            <a:off x="-2350" y="5473195"/>
            <a:ext cx="13007150" cy="147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Conector reto 43">
            <a:extLst>
              <a:ext uri="{FF2B5EF4-FFF2-40B4-BE49-F238E27FC236}">
                <a16:creationId xmlns:a16="http://schemas.microsoft.com/office/drawing/2014/main" id="{FB5D1033-EF0F-5122-A73E-4A80EEE42DBB}"/>
              </a:ext>
            </a:extLst>
          </p:cNvPr>
          <p:cNvCxnSpPr>
            <a:cxnSpLocks/>
          </p:cNvCxnSpPr>
          <p:nvPr/>
        </p:nvCxnSpPr>
        <p:spPr>
          <a:xfrm flipV="1">
            <a:off x="7810" y="5953255"/>
            <a:ext cx="13007150" cy="147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Conector reto 44">
            <a:extLst>
              <a:ext uri="{FF2B5EF4-FFF2-40B4-BE49-F238E27FC236}">
                <a16:creationId xmlns:a16="http://schemas.microsoft.com/office/drawing/2014/main" id="{9CF3E077-DB19-52D0-568D-B4CB1F17B709}"/>
              </a:ext>
            </a:extLst>
          </p:cNvPr>
          <p:cNvCxnSpPr>
            <a:cxnSpLocks/>
          </p:cNvCxnSpPr>
          <p:nvPr/>
        </p:nvCxnSpPr>
        <p:spPr>
          <a:xfrm flipV="1">
            <a:off x="17970" y="6461255"/>
            <a:ext cx="13007150" cy="147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Conector reto 45">
            <a:extLst>
              <a:ext uri="{FF2B5EF4-FFF2-40B4-BE49-F238E27FC236}">
                <a16:creationId xmlns:a16="http://schemas.microsoft.com/office/drawing/2014/main" id="{155F2660-EC56-5E84-DB61-ADC156D0F51C}"/>
              </a:ext>
            </a:extLst>
          </p:cNvPr>
          <p:cNvCxnSpPr>
            <a:cxnSpLocks/>
          </p:cNvCxnSpPr>
          <p:nvPr/>
        </p:nvCxnSpPr>
        <p:spPr>
          <a:xfrm flipV="1">
            <a:off x="7810" y="6926075"/>
            <a:ext cx="13007150" cy="147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Conector reto 46">
            <a:extLst>
              <a:ext uri="{FF2B5EF4-FFF2-40B4-BE49-F238E27FC236}">
                <a16:creationId xmlns:a16="http://schemas.microsoft.com/office/drawing/2014/main" id="{43C35E1E-AD81-B7A7-8F62-45A82841AFAE}"/>
              </a:ext>
            </a:extLst>
          </p:cNvPr>
          <p:cNvCxnSpPr>
            <a:cxnSpLocks/>
          </p:cNvCxnSpPr>
          <p:nvPr/>
        </p:nvCxnSpPr>
        <p:spPr>
          <a:xfrm flipV="1">
            <a:off x="-2350" y="7370575"/>
            <a:ext cx="13007150" cy="147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Conector reto 47">
            <a:extLst>
              <a:ext uri="{FF2B5EF4-FFF2-40B4-BE49-F238E27FC236}">
                <a16:creationId xmlns:a16="http://schemas.microsoft.com/office/drawing/2014/main" id="{645A76EA-CB60-29BA-3FA4-639EFBF7A0A0}"/>
              </a:ext>
            </a:extLst>
          </p:cNvPr>
          <p:cNvCxnSpPr>
            <a:cxnSpLocks/>
          </p:cNvCxnSpPr>
          <p:nvPr/>
        </p:nvCxnSpPr>
        <p:spPr>
          <a:xfrm flipV="1">
            <a:off x="5270" y="7807455"/>
            <a:ext cx="13007150" cy="147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Conector reto 48">
            <a:extLst>
              <a:ext uri="{FF2B5EF4-FFF2-40B4-BE49-F238E27FC236}">
                <a16:creationId xmlns:a16="http://schemas.microsoft.com/office/drawing/2014/main" id="{F8624CBF-C09F-1E7C-00F0-16AE4325E664}"/>
              </a:ext>
            </a:extLst>
          </p:cNvPr>
          <p:cNvCxnSpPr>
            <a:cxnSpLocks/>
          </p:cNvCxnSpPr>
          <p:nvPr/>
        </p:nvCxnSpPr>
        <p:spPr>
          <a:xfrm flipV="1">
            <a:off x="-4890" y="8272275"/>
            <a:ext cx="13007150" cy="147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Conector reto 49">
            <a:extLst>
              <a:ext uri="{FF2B5EF4-FFF2-40B4-BE49-F238E27FC236}">
                <a16:creationId xmlns:a16="http://schemas.microsoft.com/office/drawing/2014/main" id="{46D92D61-E88D-92F1-6BF2-D32C0D3C0BAA}"/>
              </a:ext>
            </a:extLst>
          </p:cNvPr>
          <p:cNvCxnSpPr>
            <a:cxnSpLocks/>
          </p:cNvCxnSpPr>
          <p:nvPr/>
        </p:nvCxnSpPr>
        <p:spPr>
          <a:xfrm flipV="1">
            <a:off x="-15050" y="8716775"/>
            <a:ext cx="13007150" cy="147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Retângulo 59">
            <a:extLst>
              <a:ext uri="{FF2B5EF4-FFF2-40B4-BE49-F238E27FC236}">
                <a16:creationId xmlns:a16="http://schemas.microsoft.com/office/drawing/2014/main" id="{883F6464-A14E-04C2-E377-6CE446FCA7B4}"/>
              </a:ext>
            </a:extLst>
          </p:cNvPr>
          <p:cNvSpPr/>
          <p:nvPr/>
        </p:nvSpPr>
        <p:spPr>
          <a:xfrm>
            <a:off x="1625" y="4068105"/>
            <a:ext cx="4289099" cy="466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700"/>
            </a:pPr>
            <a:r>
              <a:rPr lang="en-US" sz="17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INTAKE SESSION</a:t>
            </a:r>
            <a:endParaRPr lang="en-US" sz="17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61" name="Retângulo 60">
            <a:extLst>
              <a:ext uri="{FF2B5EF4-FFF2-40B4-BE49-F238E27FC236}">
                <a16:creationId xmlns:a16="http://schemas.microsoft.com/office/drawing/2014/main" id="{0BB6AE1C-BA14-0D9B-9A12-4E870A6E1D80}"/>
              </a:ext>
            </a:extLst>
          </p:cNvPr>
          <p:cNvSpPr/>
          <p:nvPr/>
        </p:nvSpPr>
        <p:spPr>
          <a:xfrm>
            <a:off x="1625" y="4540880"/>
            <a:ext cx="4289099" cy="466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700"/>
            </a:pPr>
            <a:r>
              <a:rPr lang="en-US" sz="17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EXPERT PLANNING</a:t>
            </a:r>
            <a:endParaRPr lang="en-US" sz="17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62" name="Retângulo 61">
            <a:extLst>
              <a:ext uri="{FF2B5EF4-FFF2-40B4-BE49-F238E27FC236}">
                <a16:creationId xmlns:a16="http://schemas.microsoft.com/office/drawing/2014/main" id="{DF534B4E-CCE6-6586-0B7B-C0F30F5EF052}"/>
              </a:ext>
            </a:extLst>
          </p:cNvPr>
          <p:cNvSpPr/>
          <p:nvPr/>
        </p:nvSpPr>
        <p:spPr>
          <a:xfrm>
            <a:off x="1625" y="5014295"/>
            <a:ext cx="4289099" cy="466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700"/>
            </a:pPr>
            <a:r>
              <a:rPr lang="en-US" sz="17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SOURCE FABRIC &amp; TRIMS</a:t>
            </a:r>
            <a:endParaRPr lang="en-US" sz="17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63" name="Retângulo 62">
            <a:extLst>
              <a:ext uri="{FF2B5EF4-FFF2-40B4-BE49-F238E27FC236}">
                <a16:creationId xmlns:a16="http://schemas.microsoft.com/office/drawing/2014/main" id="{57CA8482-A17A-255A-137D-D94B6B1D7E81}"/>
              </a:ext>
            </a:extLst>
          </p:cNvPr>
          <p:cNvSpPr/>
          <p:nvPr/>
        </p:nvSpPr>
        <p:spPr>
          <a:xfrm>
            <a:off x="9625" y="5494287"/>
            <a:ext cx="4289099" cy="466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700"/>
            </a:pPr>
            <a:r>
              <a:rPr lang="en-US" sz="17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NEGOTIATE PRICING</a:t>
            </a:r>
            <a:endParaRPr lang="en-US" sz="17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20" name="Retângulo 319">
            <a:extLst>
              <a:ext uri="{FF2B5EF4-FFF2-40B4-BE49-F238E27FC236}">
                <a16:creationId xmlns:a16="http://schemas.microsoft.com/office/drawing/2014/main" id="{D6EBFA4B-378A-FC47-2E87-160868C61DCC}"/>
              </a:ext>
            </a:extLst>
          </p:cNvPr>
          <p:cNvSpPr/>
          <p:nvPr/>
        </p:nvSpPr>
        <p:spPr>
          <a:xfrm>
            <a:off x="9625" y="5974278"/>
            <a:ext cx="4289099" cy="5064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700"/>
            </a:pPr>
            <a:r>
              <a:rPr lang="en-US" sz="17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GUIDANCE INTO POs</a:t>
            </a:r>
            <a:endParaRPr lang="en-US" sz="17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21" name="Retângulo 320">
            <a:extLst>
              <a:ext uri="{FF2B5EF4-FFF2-40B4-BE49-F238E27FC236}">
                <a16:creationId xmlns:a16="http://schemas.microsoft.com/office/drawing/2014/main" id="{7EDA3916-5083-6656-FF3A-6D13A1F9B437}"/>
              </a:ext>
            </a:extLst>
          </p:cNvPr>
          <p:cNvSpPr/>
          <p:nvPr/>
        </p:nvSpPr>
        <p:spPr>
          <a:xfrm>
            <a:off x="1603" y="6470378"/>
            <a:ext cx="4289099" cy="4743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700"/>
            </a:pPr>
            <a:r>
              <a:rPr lang="en-US" sz="17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TRACKING RECEIPT</a:t>
            </a:r>
            <a:endParaRPr lang="en-US" sz="17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22" name="Retângulo 321">
            <a:extLst>
              <a:ext uri="{FF2B5EF4-FFF2-40B4-BE49-F238E27FC236}">
                <a16:creationId xmlns:a16="http://schemas.microsoft.com/office/drawing/2014/main" id="{02CEE6C6-5CDC-B164-6A68-3BED880F5518}"/>
              </a:ext>
            </a:extLst>
          </p:cNvPr>
          <p:cNvSpPr/>
          <p:nvPr/>
        </p:nvSpPr>
        <p:spPr>
          <a:xfrm>
            <a:off x="9624" y="6951103"/>
            <a:ext cx="4289099" cy="4350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700"/>
            </a:pPr>
            <a:r>
              <a:rPr lang="en-US" sz="17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1-2 ROUNDS OF REVISIONS</a:t>
            </a:r>
            <a:endParaRPr lang="en-US" sz="17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23" name="Retângulo 322">
            <a:extLst>
              <a:ext uri="{FF2B5EF4-FFF2-40B4-BE49-F238E27FC236}">
                <a16:creationId xmlns:a16="http://schemas.microsoft.com/office/drawing/2014/main" id="{1E92C5C2-9C35-26C2-812F-C6EFC094EDE6}"/>
              </a:ext>
            </a:extLst>
          </p:cNvPr>
          <p:cNvSpPr/>
          <p:nvPr/>
        </p:nvSpPr>
        <p:spPr>
          <a:xfrm>
            <a:off x="4300517" y="4061359"/>
            <a:ext cx="4651223" cy="466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700"/>
            </a:pPr>
            <a:r>
              <a:rPr lang="en-US" sz="17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TREATMENT INTAKE SESSION</a:t>
            </a:r>
            <a:endParaRPr lang="en-US" sz="17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24" name="Retângulo 323">
            <a:extLst>
              <a:ext uri="{FF2B5EF4-FFF2-40B4-BE49-F238E27FC236}">
                <a16:creationId xmlns:a16="http://schemas.microsoft.com/office/drawing/2014/main" id="{4F12CA4F-E1E0-4830-7E4D-09330108AB18}"/>
              </a:ext>
            </a:extLst>
          </p:cNvPr>
          <p:cNvSpPr/>
          <p:nvPr/>
        </p:nvSpPr>
        <p:spPr>
          <a:xfrm>
            <a:off x="4300517" y="4534134"/>
            <a:ext cx="4651223" cy="466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700"/>
            </a:pPr>
            <a:r>
              <a:rPr lang="en-US" sz="17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EXPERT INPUT &amp; PLANNING</a:t>
            </a:r>
            <a:endParaRPr lang="en-US" sz="17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25" name="Retângulo 324">
            <a:extLst>
              <a:ext uri="{FF2B5EF4-FFF2-40B4-BE49-F238E27FC236}">
                <a16:creationId xmlns:a16="http://schemas.microsoft.com/office/drawing/2014/main" id="{FF07DCB3-4364-587A-8A34-8782E764976C}"/>
              </a:ext>
            </a:extLst>
          </p:cNvPr>
          <p:cNvSpPr/>
          <p:nvPr/>
        </p:nvSpPr>
        <p:spPr>
          <a:xfrm>
            <a:off x="4300517" y="5007549"/>
            <a:ext cx="4651223" cy="466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600"/>
            </a:pPr>
            <a:r>
              <a:rPr lang="en-US" sz="18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ARTWORK / COLOR APPROVAL</a:t>
            </a:r>
            <a:endParaRPr lang="en-US" sz="18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26" name="Retângulo 325">
            <a:extLst>
              <a:ext uri="{FF2B5EF4-FFF2-40B4-BE49-F238E27FC236}">
                <a16:creationId xmlns:a16="http://schemas.microsoft.com/office/drawing/2014/main" id="{7C8B24E4-0627-650E-FA0B-4BE22448E1FC}"/>
              </a:ext>
            </a:extLst>
          </p:cNvPr>
          <p:cNvSpPr/>
          <p:nvPr/>
        </p:nvSpPr>
        <p:spPr>
          <a:xfrm>
            <a:off x="4308517" y="5487541"/>
            <a:ext cx="4651223" cy="466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700"/>
            </a:pPr>
            <a:r>
              <a:rPr lang="en-US" sz="17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NEGOTIATE PRICING</a:t>
            </a:r>
            <a:endParaRPr lang="en-US" sz="17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27" name="Retângulo 326">
            <a:extLst>
              <a:ext uri="{FF2B5EF4-FFF2-40B4-BE49-F238E27FC236}">
                <a16:creationId xmlns:a16="http://schemas.microsoft.com/office/drawing/2014/main" id="{0E84BB4F-B270-B907-A2C5-1020E7C8A532}"/>
              </a:ext>
            </a:extLst>
          </p:cNvPr>
          <p:cNvSpPr/>
          <p:nvPr/>
        </p:nvSpPr>
        <p:spPr>
          <a:xfrm>
            <a:off x="4308517" y="5967532"/>
            <a:ext cx="4651223" cy="5064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700"/>
            </a:pPr>
            <a:r>
              <a:rPr lang="en-US" sz="17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PO GUIDANCE &amp; ORDERING</a:t>
            </a:r>
            <a:endParaRPr lang="en-US" sz="17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28" name="Retângulo 327">
            <a:extLst>
              <a:ext uri="{FF2B5EF4-FFF2-40B4-BE49-F238E27FC236}">
                <a16:creationId xmlns:a16="http://schemas.microsoft.com/office/drawing/2014/main" id="{31855511-5CB3-C72E-264A-4B0149A46F17}"/>
              </a:ext>
            </a:extLst>
          </p:cNvPr>
          <p:cNvSpPr/>
          <p:nvPr/>
        </p:nvSpPr>
        <p:spPr>
          <a:xfrm>
            <a:off x="4300495" y="6463632"/>
            <a:ext cx="4651223" cy="4743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700"/>
            </a:pPr>
            <a:r>
              <a:rPr lang="en-US" sz="17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COORDINATE SEND-OUTS</a:t>
            </a:r>
            <a:endParaRPr lang="en-US" sz="17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29" name="Retângulo 328">
            <a:extLst>
              <a:ext uri="{FF2B5EF4-FFF2-40B4-BE49-F238E27FC236}">
                <a16:creationId xmlns:a16="http://schemas.microsoft.com/office/drawing/2014/main" id="{79C2950F-BFEF-7FB7-01C2-EE87C1A01727}"/>
              </a:ext>
            </a:extLst>
          </p:cNvPr>
          <p:cNvSpPr/>
          <p:nvPr/>
        </p:nvSpPr>
        <p:spPr>
          <a:xfrm>
            <a:off x="4308516" y="6944357"/>
            <a:ext cx="4651223" cy="4350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700"/>
            </a:pPr>
            <a:r>
              <a:rPr lang="en-US" sz="17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PROJECT MANAGEMENT</a:t>
            </a:r>
            <a:endParaRPr lang="en-US" sz="17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30" name="Retângulo 329">
            <a:extLst>
              <a:ext uri="{FF2B5EF4-FFF2-40B4-BE49-F238E27FC236}">
                <a16:creationId xmlns:a16="http://schemas.microsoft.com/office/drawing/2014/main" id="{4AE558EE-CF5B-41B2-26A9-9062A97CBB6B}"/>
              </a:ext>
            </a:extLst>
          </p:cNvPr>
          <p:cNvSpPr/>
          <p:nvPr/>
        </p:nvSpPr>
        <p:spPr>
          <a:xfrm>
            <a:off x="4308483" y="7404939"/>
            <a:ext cx="4651223" cy="4062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700"/>
            </a:pPr>
            <a:r>
              <a:rPr lang="en-US" sz="17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SCREENPRINTING</a:t>
            </a:r>
            <a:endParaRPr lang="en-US" sz="17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31" name="Retângulo 330">
            <a:extLst>
              <a:ext uri="{FF2B5EF4-FFF2-40B4-BE49-F238E27FC236}">
                <a16:creationId xmlns:a16="http://schemas.microsoft.com/office/drawing/2014/main" id="{31FEC7B6-2A60-96A3-3ED8-A2F0BEC28C9C}"/>
              </a:ext>
            </a:extLst>
          </p:cNvPr>
          <p:cNvSpPr/>
          <p:nvPr/>
        </p:nvSpPr>
        <p:spPr>
          <a:xfrm>
            <a:off x="4300461" y="7817478"/>
            <a:ext cx="4651223" cy="4743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700"/>
            </a:pPr>
            <a:r>
              <a:rPr lang="pt-BR" sz="1800" dirty="0">
                <a:solidFill>
                  <a:srgbClr val="1B211F"/>
                </a:solidFill>
                <a:latin typeface="Schibsted Grotesk Medium"/>
              </a:rPr>
              <a:t>EMBROIDERY</a:t>
            </a:r>
            <a:endParaRPr lang="en-US" sz="17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32" name="Retângulo 331">
            <a:extLst>
              <a:ext uri="{FF2B5EF4-FFF2-40B4-BE49-F238E27FC236}">
                <a16:creationId xmlns:a16="http://schemas.microsoft.com/office/drawing/2014/main" id="{6D2DED37-9A0E-D4A8-F44C-DFCEB55B2938}"/>
              </a:ext>
            </a:extLst>
          </p:cNvPr>
          <p:cNvSpPr/>
          <p:nvPr/>
        </p:nvSpPr>
        <p:spPr>
          <a:xfrm>
            <a:off x="4308482" y="8298203"/>
            <a:ext cx="4651223" cy="4350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700"/>
            </a:pPr>
            <a:r>
              <a:rPr lang="pt-BR" sz="1800" dirty="0">
                <a:solidFill>
                  <a:srgbClr val="1B211F"/>
                </a:solidFill>
                <a:latin typeface="Schibsted Grotesk Medium"/>
              </a:rPr>
              <a:t>CUSTOM PRINTS</a:t>
            </a:r>
            <a:endParaRPr lang="en-US" sz="17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33" name="Retângulo 332">
            <a:extLst>
              <a:ext uri="{FF2B5EF4-FFF2-40B4-BE49-F238E27FC236}">
                <a16:creationId xmlns:a16="http://schemas.microsoft.com/office/drawing/2014/main" id="{38CDD272-A96A-2F72-8C5D-6A626EF2EA4F}"/>
              </a:ext>
            </a:extLst>
          </p:cNvPr>
          <p:cNvSpPr/>
          <p:nvPr/>
        </p:nvSpPr>
        <p:spPr>
          <a:xfrm>
            <a:off x="8951685" y="4067709"/>
            <a:ext cx="4050576" cy="466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700"/>
            </a:pPr>
            <a:r>
              <a:rPr lang="en-US" sz="17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DEVELOPMENT ONBOARDING</a:t>
            </a:r>
            <a:endParaRPr lang="en-US" sz="17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34" name="Retângulo 333">
            <a:extLst>
              <a:ext uri="{FF2B5EF4-FFF2-40B4-BE49-F238E27FC236}">
                <a16:creationId xmlns:a16="http://schemas.microsoft.com/office/drawing/2014/main" id="{A34B6E3D-8E6F-D510-1555-C530962B4746}"/>
              </a:ext>
            </a:extLst>
          </p:cNvPr>
          <p:cNvSpPr/>
          <p:nvPr/>
        </p:nvSpPr>
        <p:spPr>
          <a:xfrm>
            <a:off x="8951685" y="4540484"/>
            <a:ext cx="4050576" cy="466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700"/>
            </a:pPr>
            <a:r>
              <a:rPr lang="en-US" sz="17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TEG SPEC SHEETS </a:t>
            </a:r>
            <a:endParaRPr lang="en-US" sz="17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35" name="Retângulo 334">
            <a:extLst>
              <a:ext uri="{FF2B5EF4-FFF2-40B4-BE49-F238E27FC236}">
                <a16:creationId xmlns:a16="http://schemas.microsoft.com/office/drawing/2014/main" id="{92F7F511-EA77-7AD2-971A-3CFEBCAE50D7}"/>
              </a:ext>
            </a:extLst>
          </p:cNvPr>
          <p:cNvSpPr/>
          <p:nvPr/>
        </p:nvSpPr>
        <p:spPr>
          <a:xfrm>
            <a:off x="8951685" y="5013899"/>
            <a:ext cx="4050576" cy="466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700"/>
            </a:pPr>
            <a:r>
              <a:rPr lang="en-US" sz="17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TECHNICAL INTAKE </a:t>
            </a:r>
            <a:endParaRPr lang="en-US" sz="17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36" name="Retângulo 335">
            <a:extLst>
              <a:ext uri="{FF2B5EF4-FFF2-40B4-BE49-F238E27FC236}">
                <a16:creationId xmlns:a16="http://schemas.microsoft.com/office/drawing/2014/main" id="{CD86FD4A-1574-29ED-7E14-3AA009AF6226}"/>
              </a:ext>
            </a:extLst>
          </p:cNvPr>
          <p:cNvSpPr/>
          <p:nvPr/>
        </p:nvSpPr>
        <p:spPr>
          <a:xfrm>
            <a:off x="8959685" y="5493891"/>
            <a:ext cx="4050576" cy="466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700"/>
            </a:pPr>
            <a:r>
              <a:rPr lang="en-US" sz="17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FIRST PATTERNS &amp; SAMPLES</a:t>
            </a:r>
            <a:endParaRPr lang="en-US" sz="17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37" name="Retângulo 336">
            <a:extLst>
              <a:ext uri="{FF2B5EF4-FFF2-40B4-BE49-F238E27FC236}">
                <a16:creationId xmlns:a16="http://schemas.microsoft.com/office/drawing/2014/main" id="{49A2162F-9619-E462-F619-27816DC40207}"/>
              </a:ext>
            </a:extLst>
          </p:cNvPr>
          <p:cNvSpPr/>
          <p:nvPr/>
        </p:nvSpPr>
        <p:spPr>
          <a:xfrm>
            <a:off x="8959685" y="5973882"/>
            <a:ext cx="4050576" cy="5064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700"/>
            </a:pPr>
            <a:r>
              <a:rPr lang="en-US" sz="17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ONE FITTING </a:t>
            </a:r>
            <a:endParaRPr lang="en-US" sz="17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38" name="Retângulo 337">
            <a:extLst>
              <a:ext uri="{FF2B5EF4-FFF2-40B4-BE49-F238E27FC236}">
                <a16:creationId xmlns:a16="http://schemas.microsoft.com/office/drawing/2014/main" id="{B0E42918-A324-C8B2-F231-F148EDF6EDB7}"/>
              </a:ext>
            </a:extLst>
          </p:cNvPr>
          <p:cNvSpPr/>
          <p:nvPr/>
        </p:nvSpPr>
        <p:spPr>
          <a:xfrm>
            <a:off x="8951663" y="6469982"/>
            <a:ext cx="4050576" cy="4743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700"/>
            </a:pPr>
            <a:r>
              <a:rPr lang="en-US" sz="17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ONE FIT ADJUSTMENT</a:t>
            </a:r>
            <a:endParaRPr lang="en-US" sz="17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39" name="Retângulo 338">
            <a:extLst>
              <a:ext uri="{FF2B5EF4-FFF2-40B4-BE49-F238E27FC236}">
                <a16:creationId xmlns:a16="http://schemas.microsoft.com/office/drawing/2014/main" id="{28D2E483-6576-9CAF-022A-7C6B3062DCB6}"/>
              </a:ext>
            </a:extLst>
          </p:cNvPr>
          <p:cNvSpPr/>
          <p:nvPr/>
        </p:nvSpPr>
        <p:spPr>
          <a:xfrm>
            <a:off x="8959684" y="6950707"/>
            <a:ext cx="4050576" cy="4350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700"/>
            </a:pPr>
            <a:r>
              <a:rPr lang="en-US" sz="17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ONE DUPLICATE PER STYLE</a:t>
            </a:r>
            <a:endParaRPr lang="en-US" sz="17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40" name="Retângulo 339">
            <a:extLst>
              <a:ext uri="{FF2B5EF4-FFF2-40B4-BE49-F238E27FC236}">
                <a16:creationId xmlns:a16="http://schemas.microsoft.com/office/drawing/2014/main" id="{69EBDE0C-AF18-32DD-72A2-B4815555773E}"/>
              </a:ext>
            </a:extLst>
          </p:cNvPr>
          <p:cNvSpPr/>
          <p:nvPr/>
        </p:nvSpPr>
        <p:spPr>
          <a:xfrm>
            <a:off x="8959684" y="7385784"/>
            <a:ext cx="4050576" cy="4350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700"/>
            </a:pPr>
            <a:r>
              <a:rPr lang="en-US" sz="17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FINAL PATTERN</a:t>
            </a:r>
            <a:endParaRPr lang="en-US" sz="17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17"/>
          <p:cNvSpPr txBox="1"/>
          <p:nvPr/>
        </p:nvSpPr>
        <p:spPr>
          <a:xfrm>
            <a:off x="0" y="1963225"/>
            <a:ext cx="32160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endParaRPr sz="34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495" name="Google Shape;495;p17"/>
          <p:cNvSpPr txBox="1"/>
          <p:nvPr/>
        </p:nvSpPr>
        <p:spPr>
          <a:xfrm>
            <a:off x="99" y="2578825"/>
            <a:ext cx="3216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20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496" name="Google Shape;496;p17"/>
          <p:cNvSpPr/>
          <p:nvPr/>
        </p:nvSpPr>
        <p:spPr>
          <a:xfrm>
            <a:off x="8836458" y="83947"/>
            <a:ext cx="0" cy="9753600"/>
          </a:xfrm>
          <a:custGeom>
            <a:avLst/>
            <a:gdLst/>
            <a:ahLst/>
            <a:cxnLst/>
            <a:rect l="l" t="t" r="r" b="b"/>
            <a:pathLst>
              <a:path w="120000" h="9753600" extrusionOk="0">
                <a:moveTo>
                  <a:pt x="0" y="0"/>
                </a:moveTo>
                <a:lnTo>
                  <a:pt x="0" y="9753155"/>
                </a:lnTo>
              </a:path>
            </a:pathLst>
          </a:custGeom>
          <a:noFill/>
          <a:ln w="9525" cap="flat" cmpd="sng">
            <a:solidFill>
              <a:srgbClr val="1B211F">
                <a:alpha val="1451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497" name="Google Shape;497;p17"/>
          <p:cNvSpPr/>
          <p:nvPr/>
        </p:nvSpPr>
        <p:spPr>
          <a:xfrm>
            <a:off x="4473441" y="83947"/>
            <a:ext cx="0" cy="9753600"/>
          </a:xfrm>
          <a:custGeom>
            <a:avLst/>
            <a:gdLst/>
            <a:ahLst/>
            <a:cxnLst/>
            <a:rect l="l" t="t" r="r" b="b"/>
            <a:pathLst>
              <a:path w="120000" h="9753600" extrusionOk="0">
                <a:moveTo>
                  <a:pt x="0" y="0"/>
                </a:moveTo>
                <a:lnTo>
                  <a:pt x="0" y="9753155"/>
                </a:lnTo>
              </a:path>
            </a:pathLst>
          </a:custGeom>
          <a:noFill/>
          <a:ln w="9525" cap="flat" cmpd="sng">
            <a:solidFill>
              <a:srgbClr val="1B211F">
                <a:alpha val="1451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532" name="Google Shape;532;p17"/>
          <p:cNvSpPr txBox="1"/>
          <p:nvPr/>
        </p:nvSpPr>
        <p:spPr>
          <a:xfrm>
            <a:off x="499798" y="2055625"/>
            <a:ext cx="324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3400" b="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TREATMENT</a:t>
            </a:r>
            <a:endParaRPr sz="34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533" name="Google Shape;533;p17"/>
          <p:cNvSpPr txBox="1"/>
          <p:nvPr/>
        </p:nvSpPr>
        <p:spPr>
          <a:xfrm>
            <a:off x="4992863" y="2013875"/>
            <a:ext cx="324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3400" b="0" i="0" u="none" strike="noStrike" cap="none">
                <a:solidFill>
                  <a:srgbClr val="000000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SOURCING</a:t>
            </a:r>
            <a:endParaRPr sz="34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534" name="Google Shape;534;p17"/>
          <p:cNvSpPr txBox="1"/>
          <p:nvPr/>
        </p:nvSpPr>
        <p:spPr>
          <a:xfrm>
            <a:off x="9383343" y="1950471"/>
            <a:ext cx="3247800" cy="5023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32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DEVELOPMENT</a:t>
            </a:r>
            <a:endParaRPr sz="3300" b="0" i="0" u="none" strike="noStrike" cap="none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535" name="Google Shape;535;p17"/>
          <p:cNvSpPr txBox="1"/>
          <p:nvPr/>
        </p:nvSpPr>
        <p:spPr>
          <a:xfrm>
            <a:off x="285700" y="2612550"/>
            <a:ext cx="3216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$</a:t>
            </a:r>
            <a:r>
              <a:rPr lang="en-US" sz="2000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760</a:t>
            </a:r>
            <a:r>
              <a:rPr lang="en-US" sz="2000" b="0" i="0" u="none" strike="noStrike" cap="none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 per service</a:t>
            </a:r>
            <a:endParaRPr sz="2000" b="0" i="0" u="none" strike="noStrike" cap="none" dirty="0">
              <a:solidFill>
                <a:srgbClr val="F0F0EE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536" name="Google Shape;536;p17"/>
          <p:cNvSpPr txBox="1"/>
          <p:nvPr/>
        </p:nvSpPr>
        <p:spPr>
          <a:xfrm>
            <a:off x="5013275" y="2578825"/>
            <a:ext cx="3216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$1</a:t>
            </a:r>
            <a:r>
              <a:rPr lang="en-US" sz="2000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330</a:t>
            </a:r>
            <a:r>
              <a:rPr lang="en-US" sz="2000" b="0" i="0" u="none" strike="noStrike" cap="none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 per style</a:t>
            </a:r>
            <a:endParaRPr sz="2000" b="0" i="0" u="none" strike="noStrike" cap="none" dirty="0">
              <a:solidFill>
                <a:srgbClr val="F0F0EE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537" name="Google Shape;537;p17"/>
          <p:cNvSpPr txBox="1"/>
          <p:nvPr/>
        </p:nvSpPr>
        <p:spPr>
          <a:xfrm>
            <a:off x="9561325" y="2578825"/>
            <a:ext cx="3216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000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*subject to complexity</a:t>
            </a:r>
            <a:endParaRPr sz="2000" b="0" i="0" u="none" strike="noStrike" cap="none" dirty="0">
              <a:solidFill>
                <a:srgbClr val="F0F0EE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44801F9D-A3D6-B274-EC15-0BB5959FD941}"/>
              </a:ext>
            </a:extLst>
          </p:cNvPr>
          <p:cNvCxnSpPr>
            <a:cxnSpLocks/>
          </p:cNvCxnSpPr>
          <p:nvPr/>
        </p:nvCxnSpPr>
        <p:spPr>
          <a:xfrm flipV="1">
            <a:off x="-2350" y="4525775"/>
            <a:ext cx="13007150" cy="147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97C464C4-5986-114C-4257-5FE164B67A5B}"/>
              </a:ext>
            </a:extLst>
          </p:cNvPr>
          <p:cNvCxnSpPr>
            <a:cxnSpLocks/>
          </p:cNvCxnSpPr>
          <p:nvPr/>
        </p:nvCxnSpPr>
        <p:spPr>
          <a:xfrm flipV="1">
            <a:off x="7810" y="4995675"/>
            <a:ext cx="13007150" cy="147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56BC4EA0-F8FB-A86C-058C-2312DD1DA0BF}"/>
              </a:ext>
            </a:extLst>
          </p:cNvPr>
          <p:cNvCxnSpPr>
            <a:cxnSpLocks/>
          </p:cNvCxnSpPr>
          <p:nvPr/>
        </p:nvCxnSpPr>
        <p:spPr>
          <a:xfrm flipV="1">
            <a:off x="-2350" y="5473195"/>
            <a:ext cx="13007150" cy="147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Conector reto 5">
            <a:extLst>
              <a:ext uri="{FF2B5EF4-FFF2-40B4-BE49-F238E27FC236}">
                <a16:creationId xmlns:a16="http://schemas.microsoft.com/office/drawing/2014/main" id="{AB7CADF7-ABBB-493B-BF3F-399D671A98F0}"/>
              </a:ext>
            </a:extLst>
          </p:cNvPr>
          <p:cNvCxnSpPr>
            <a:cxnSpLocks/>
          </p:cNvCxnSpPr>
          <p:nvPr/>
        </p:nvCxnSpPr>
        <p:spPr>
          <a:xfrm flipV="1">
            <a:off x="7810" y="5953255"/>
            <a:ext cx="13007150" cy="147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E1F69DD3-6AC4-BADB-A80C-D560BA607086}"/>
              </a:ext>
            </a:extLst>
          </p:cNvPr>
          <p:cNvCxnSpPr>
            <a:cxnSpLocks/>
          </p:cNvCxnSpPr>
          <p:nvPr/>
        </p:nvCxnSpPr>
        <p:spPr>
          <a:xfrm flipV="1">
            <a:off x="17970" y="6461255"/>
            <a:ext cx="13007150" cy="147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46F627BD-CE75-9A0C-8F01-340589C70DC2}"/>
              </a:ext>
            </a:extLst>
          </p:cNvPr>
          <p:cNvCxnSpPr>
            <a:cxnSpLocks/>
          </p:cNvCxnSpPr>
          <p:nvPr/>
        </p:nvCxnSpPr>
        <p:spPr>
          <a:xfrm flipV="1">
            <a:off x="7810" y="6926075"/>
            <a:ext cx="13007150" cy="147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2C363DD8-3E5B-A80A-56D2-B825BED6C39B}"/>
              </a:ext>
            </a:extLst>
          </p:cNvPr>
          <p:cNvCxnSpPr>
            <a:cxnSpLocks/>
          </p:cNvCxnSpPr>
          <p:nvPr/>
        </p:nvCxnSpPr>
        <p:spPr>
          <a:xfrm flipV="1">
            <a:off x="-2350" y="7370575"/>
            <a:ext cx="13007150" cy="147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FEC27669-8B93-C7CD-6D4E-9A83BA14CC60}"/>
              </a:ext>
            </a:extLst>
          </p:cNvPr>
          <p:cNvCxnSpPr>
            <a:cxnSpLocks/>
          </p:cNvCxnSpPr>
          <p:nvPr/>
        </p:nvCxnSpPr>
        <p:spPr>
          <a:xfrm flipV="1">
            <a:off x="-4890" y="7827775"/>
            <a:ext cx="13007150" cy="147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71883B1A-0A91-5E04-E72D-843009BC2A98}"/>
              </a:ext>
            </a:extLst>
          </p:cNvPr>
          <p:cNvCxnSpPr>
            <a:cxnSpLocks/>
          </p:cNvCxnSpPr>
          <p:nvPr/>
        </p:nvCxnSpPr>
        <p:spPr>
          <a:xfrm flipV="1">
            <a:off x="-15050" y="8272275"/>
            <a:ext cx="13007150" cy="147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Retângulo 44">
            <a:extLst>
              <a:ext uri="{FF2B5EF4-FFF2-40B4-BE49-F238E27FC236}">
                <a16:creationId xmlns:a16="http://schemas.microsoft.com/office/drawing/2014/main" id="{768BE74E-BEFF-FA9F-BF97-942708848DFC}"/>
              </a:ext>
            </a:extLst>
          </p:cNvPr>
          <p:cNvSpPr/>
          <p:nvPr/>
        </p:nvSpPr>
        <p:spPr>
          <a:xfrm>
            <a:off x="-3443" y="4077496"/>
            <a:ext cx="4476871" cy="466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700"/>
            </a:pPr>
            <a:r>
              <a:rPr lang="en-US" sz="17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TREATMENT INTAKE SESSION</a:t>
            </a:r>
            <a:endParaRPr lang="en-US" sz="17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46" name="Retângulo 45">
            <a:extLst>
              <a:ext uri="{FF2B5EF4-FFF2-40B4-BE49-F238E27FC236}">
                <a16:creationId xmlns:a16="http://schemas.microsoft.com/office/drawing/2014/main" id="{5ED57131-A448-1420-9FBD-B2A6EE1824DB}"/>
              </a:ext>
            </a:extLst>
          </p:cNvPr>
          <p:cNvSpPr/>
          <p:nvPr/>
        </p:nvSpPr>
        <p:spPr>
          <a:xfrm>
            <a:off x="-3443" y="4550271"/>
            <a:ext cx="4476871" cy="466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700"/>
            </a:pPr>
            <a:r>
              <a:rPr lang="en-US" sz="17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EXPERT INPUT &amp; PLANNING</a:t>
            </a:r>
            <a:endParaRPr lang="en-US" sz="17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47" name="Retângulo 46">
            <a:extLst>
              <a:ext uri="{FF2B5EF4-FFF2-40B4-BE49-F238E27FC236}">
                <a16:creationId xmlns:a16="http://schemas.microsoft.com/office/drawing/2014/main" id="{29924E2F-A0BE-7FD4-D0E9-2E8DE645B1D7}"/>
              </a:ext>
            </a:extLst>
          </p:cNvPr>
          <p:cNvSpPr/>
          <p:nvPr/>
        </p:nvSpPr>
        <p:spPr>
          <a:xfrm>
            <a:off x="-3443" y="5023686"/>
            <a:ext cx="4476871" cy="466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600"/>
            </a:pPr>
            <a:r>
              <a:rPr lang="en-US" sz="18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ARTWORK / COLOR APPROVAL</a:t>
            </a:r>
            <a:endParaRPr lang="en-US" sz="18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48" name="Retângulo 47">
            <a:extLst>
              <a:ext uri="{FF2B5EF4-FFF2-40B4-BE49-F238E27FC236}">
                <a16:creationId xmlns:a16="http://schemas.microsoft.com/office/drawing/2014/main" id="{28361F4D-7C04-1C29-D25C-493AEA23E9C7}"/>
              </a:ext>
            </a:extLst>
          </p:cNvPr>
          <p:cNvSpPr/>
          <p:nvPr/>
        </p:nvSpPr>
        <p:spPr>
          <a:xfrm>
            <a:off x="4557" y="5503678"/>
            <a:ext cx="4476871" cy="466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700"/>
            </a:pPr>
            <a:r>
              <a:rPr lang="en-US" sz="17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NEGOTIATE PRICING</a:t>
            </a:r>
            <a:endParaRPr lang="en-US" sz="17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49" name="Retângulo 48">
            <a:extLst>
              <a:ext uri="{FF2B5EF4-FFF2-40B4-BE49-F238E27FC236}">
                <a16:creationId xmlns:a16="http://schemas.microsoft.com/office/drawing/2014/main" id="{9FDE4C2D-FACE-9501-8B16-C0A468C919B1}"/>
              </a:ext>
            </a:extLst>
          </p:cNvPr>
          <p:cNvSpPr/>
          <p:nvPr/>
        </p:nvSpPr>
        <p:spPr>
          <a:xfrm>
            <a:off x="4557" y="5983669"/>
            <a:ext cx="4476871" cy="5064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700"/>
            </a:pPr>
            <a:r>
              <a:rPr lang="en-US" sz="17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PO GUIDANCE &amp; ORDERING</a:t>
            </a:r>
            <a:endParaRPr lang="en-US" sz="17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50" name="Retângulo 49">
            <a:extLst>
              <a:ext uri="{FF2B5EF4-FFF2-40B4-BE49-F238E27FC236}">
                <a16:creationId xmlns:a16="http://schemas.microsoft.com/office/drawing/2014/main" id="{EF90A31B-1292-B9CC-6F8C-648114DB3EED}"/>
              </a:ext>
            </a:extLst>
          </p:cNvPr>
          <p:cNvSpPr/>
          <p:nvPr/>
        </p:nvSpPr>
        <p:spPr>
          <a:xfrm>
            <a:off x="-3465" y="6479769"/>
            <a:ext cx="4476871" cy="4743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700"/>
            </a:pPr>
            <a:r>
              <a:rPr lang="en-US" sz="17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COORDINATE SEND-OUTS</a:t>
            </a:r>
            <a:endParaRPr lang="en-US" sz="17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51" name="Retângulo 50">
            <a:extLst>
              <a:ext uri="{FF2B5EF4-FFF2-40B4-BE49-F238E27FC236}">
                <a16:creationId xmlns:a16="http://schemas.microsoft.com/office/drawing/2014/main" id="{990C813A-AED1-887E-8E14-7AD02F709B58}"/>
              </a:ext>
            </a:extLst>
          </p:cNvPr>
          <p:cNvSpPr/>
          <p:nvPr/>
        </p:nvSpPr>
        <p:spPr>
          <a:xfrm>
            <a:off x="4556" y="6960494"/>
            <a:ext cx="4476871" cy="4350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700"/>
            </a:pPr>
            <a:r>
              <a:rPr lang="en-US" sz="17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PROJECT MANAGEMENT</a:t>
            </a:r>
            <a:endParaRPr lang="en-US" sz="17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52" name="Retângulo 51">
            <a:extLst>
              <a:ext uri="{FF2B5EF4-FFF2-40B4-BE49-F238E27FC236}">
                <a16:creationId xmlns:a16="http://schemas.microsoft.com/office/drawing/2014/main" id="{B5DBAD26-AFE6-25D4-CC99-869BE9E82F29}"/>
              </a:ext>
            </a:extLst>
          </p:cNvPr>
          <p:cNvSpPr/>
          <p:nvPr/>
        </p:nvSpPr>
        <p:spPr>
          <a:xfrm>
            <a:off x="4523" y="7421076"/>
            <a:ext cx="4476871" cy="4062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700"/>
            </a:pPr>
            <a:r>
              <a:rPr lang="en-US" sz="17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SCREENPRINTING</a:t>
            </a:r>
            <a:endParaRPr lang="en-US" sz="17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53" name="Retângulo 52">
            <a:extLst>
              <a:ext uri="{FF2B5EF4-FFF2-40B4-BE49-F238E27FC236}">
                <a16:creationId xmlns:a16="http://schemas.microsoft.com/office/drawing/2014/main" id="{FD364024-2040-1262-35C4-B79071E5865A}"/>
              </a:ext>
            </a:extLst>
          </p:cNvPr>
          <p:cNvSpPr/>
          <p:nvPr/>
        </p:nvSpPr>
        <p:spPr>
          <a:xfrm>
            <a:off x="-3499" y="7833615"/>
            <a:ext cx="4476871" cy="4743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700"/>
            </a:pPr>
            <a:r>
              <a:rPr lang="pt-BR" sz="1800" dirty="0">
                <a:solidFill>
                  <a:srgbClr val="1B211F"/>
                </a:solidFill>
                <a:latin typeface="Schibsted Grotesk Medium"/>
              </a:rPr>
              <a:t>EMBROIDERY</a:t>
            </a:r>
            <a:endParaRPr lang="en-US" sz="17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62" name="Retângulo 61">
            <a:extLst>
              <a:ext uri="{FF2B5EF4-FFF2-40B4-BE49-F238E27FC236}">
                <a16:creationId xmlns:a16="http://schemas.microsoft.com/office/drawing/2014/main" id="{883AC39F-1B60-F8AB-C733-72C6D300D444}"/>
              </a:ext>
            </a:extLst>
          </p:cNvPr>
          <p:cNvSpPr/>
          <p:nvPr/>
        </p:nvSpPr>
        <p:spPr>
          <a:xfrm>
            <a:off x="4476231" y="4069579"/>
            <a:ext cx="4364942" cy="466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700"/>
            </a:pPr>
            <a:r>
              <a:rPr lang="en-US" sz="17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INTAKE SESSION</a:t>
            </a:r>
            <a:endParaRPr lang="en-US" sz="17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63" name="Retângulo 62">
            <a:extLst>
              <a:ext uri="{FF2B5EF4-FFF2-40B4-BE49-F238E27FC236}">
                <a16:creationId xmlns:a16="http://schemas.microsoft.com/office/drawing/2014/main" id="{3CC19988-DCAA-24B6-9C68-9F6526B4E7FA}"/>
              </a:ext>
            </a:extLst>
          </p:cNvPr>
          <p:cNvSpPr/>
          <p:nvPr/>
        </p:nvSpPr>
        <p:spPr>
          <a:xfrm>
            <a:off x="4476231" y="4542354"/>
            <a:ext cx="4364942" cy="466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700"/>
            </a:pPr>
            <a:r>
              <a:rPr lang="en-US" sz="17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EXPERT PLANNING</a:t>
            </a:r>
            <a:endParaRPr lang="en-US" sz="17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448" name="Retângulo 447">
            <a:extLst>
              <a:ext uri="{FF2B5EF4-FFF2-40B4-BE49-F238E27FC236}">
                <a16:creationId xmlns:a16="http://schemas.microsoft.com/office/drawing/2014/main" id="{510B7854-53F8-316B-E921-5C33F9258E88}"/>
              </a:ext>
            </a:extLst>
          </p:cNvPr>
          <p:cNvSpPr/>
          <p:nvPr/>
        </p:nvSpPr>
        <p:spPr>
          <a:xfrm>
            <a:off x="4476231" y="5015769"/>
            <a:ext cx="4364942" cy="466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700"/>
            </a:pPr>
            <a:r>
              <a:rPr lang="en-US" sz="17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SOURCE FABRIC &amp; TRIMS</a:t>
            </a:r>
            <a:endParaRPr lang="en-US" sz="17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449" name="Retângulo 448">
            <a:extLst>
              <a:ext uri="{FF2B5EF4-FFF2-40B4-BE49-F238E27FC236}">
                <a16:creationId xmlns:a16="http://schemas.microsoft.com/office/drawing/2014/main" id="{785E83FF-1B96-A9F2-7287-24DFBBF81C4C}"/>
              </a:ext>
            </a:extLst>
          </p:cNvPr>
          <p:cNvSpPr/>
          <p:nvPr/>
        </p:nvSpPr>
        <p:spPr>
          <a:xfrm>
            <a:off x="4484231" y="5495761"/>
            <a:ext cx="4364942" cy="466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700"/>
            </a:pPr>
            <a:r>
              <a:rPr lang="en-US" sz="17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NEGOTIATE PRICING</a:t>
            </a:r>
            <a:endParaRPr lang="en-US" sz="17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450" name="Retângulo 449">
            <a:extLst>
              <a:ext uri="{FF2B5EF4-FFF2-40B4-BE49-F238E27FC236}">
                <a16:creationId xmlns:a16="http://schemas.microsoft.com/office/drawing/2014/main" id="{56900389-20E7-AB68-2B8E-524EC92D46CC}"/>
              </a:ext>
            </a:extLst>
          </p:cNvPr>
          <p:cNvSpPr/>
          <p:nvPr/>
        </p:nvSpPr>
        <p:spPr>
          <a:xfrm>
            <a:off x="4484231" y="5975752"/>
            <a:ext cx="4364942" cy="5064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700"/>
            </a:pPr>
            <a:r>
              <a:rPr lang="en-US" sz="17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GUIDANCE INTO POs</a:t>
            </a:r>
            <a:endParaRPr lang="en-US" sz="17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451" name="Retângulo 450">
            <a:extLst>
              <a:ext uri="{FF2B5EF4-FFF2-40B4-BE49-F238E27FC236}">
                <a16:creationId xmlns:a16="http://schemas.microsoft.com/office/drawing/2014/main" id="{D90B926C-1D19-9136-59B4-5102607CBBAC}"/>
              </a:ext>
            </a:extLst>
          </p:cNvPr>
          <p:cNvSpPr/>
          <p:nvPr/>
        </p:nvSpPr>
        <p:spPr>
          <a:xfrm>
            <a:off x="4476209" y="6471852"/>
            <a:ext cx="4364942" cy="4743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700"/>
            </a:pPr>
            <a:r>
              <a:rPr lang="en-US" sz="17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TRACKING RECEIPT</a:t>
            </a:r>
            <a:endParaRPr lang="en-US" sz="17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452" name="Retângulo 451">
            <a:extLst>
              <a:ext uri="{FF2B5EF4-FFF2-40B4-BE49-F238E27FC236}">
                <a16:creationId xmlns:a16="http://schemas.microsoft.com/office/drawing/2014/main" id="{C6C3946F-5DFE-57C5-243A-2D6E9BF59F19}"/>
              </a:ext>
            </a:extLst>
          </p:cNvPr>
          <p:cNvSpPr/>
          <p:nvPr/>
        </p:nvSpPr>
        <p:spPr>
          <a:xfrm>
            <a:off x="4484230" y="6952577"/>
            <a:ext cx="4364942" cy="4350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700"/>
            </a:pPr>
            <a:r>
              <a:rPr lang="en-US" sz="17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1-2 ROUNDS OF REVISIONS</a:t>
            </a:r>
            <a:endParaRPr lang="en-US" sz="17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461" name="Retângulo 460">
            <a:extLst>
              <a:ext uri="{FF2B5EF4-FFF2-40B4-BE49-F238E27FC236}">
                <a16:creationId xmlns:a16="http://schemas.microsoft.com/office/drawing/2014/main" id="{49955EE9-F4FC-FEDA-0A63-856BEFC4367A}"/>
              </a:ext>
            </a:extLst>
          </p:cNvPr>
          <p:cNvSpPr/>
          <p:nvPr/>
        </p:nvSpPr>
        <p:spPr>
          <a:xfrm>
            <a:off x="8845004" y="4067709"/>
            <a:ext cx="4159795" cy="466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700"/>
            </a:pPr>
            <a:r>
              <a:rPr lang="en-US" sz="17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DEVELOPMENT ONBOARDING</a:t>
            </a:r>
            <a:endParaRPr lang="en-US" sz="17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462" name="Retângulo 461">
            <a:extLst>
              <a:ext uri="{FF2B5EF4-FFF2-40B4-BE49-F238E27FC236}">
                <a16:creationId xmlns:a16="http://schemas.microsoft.com/office/drawing/2014/main" id="{4282D8FE-5277-54E5-6DAE-AF2102E79972}"/>
              </a:ext>
            </a:extLst>
          </p:cNvPr>
          <p:cNvSpPr/>
          <p:nvPr/>
        </p:nvSpPr>
        <p:spPr>
          <a:xfrm>
            <a:off x="8845004" y="4540484"/>
            <a:ext cx="4159795" cy="466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700"/>
            </a:pPr>
            <a:r>
              <a:rPr lang="en-US" sz="17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TEG SPEC SHEETS </a:t>
            </a:r>
            <a:endParaRPr lang="en-US" sz="17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463" name="Retângulo 462">
            <a:extLst>
              <a:ext uri="{FF2B5EF4-FFF2-40B4-BE49-F238E27FC236}">
                <a16:creationId xmlns:a16="http://schemas.microsoft.com/office/drawing/2014/main" id="{3A326F42-3EF4-0556-B7E2-9F2770B3FFA6}"/>
              </a:ext>
            </a:extLst>
          </p:cNvPr>
          <p:cNvSpPr/>
          <p:nvPr/>
        </p:nvSpPr>
        <p:spPr>
          <a:xfrm>
            <a:off x="8845004" y="5013899"/>
            <a:ext cx="4159795" cy="466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700"/>
            </a:pPr>
            <a:r>
              <a:rPr lang="en-US" sz="17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TECHNICAL INTAKE </a:t>
            </a:r>
            <a:endParaRPr lang="en-US" sz="17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464" name="Retângulo 463">
            <a:extLst>
              <a:ext uri="{FF2B5EF4-FFF2-40B4-BE49-F238E27FC236}">
                <a16:creationId xmlns:a16="http://schemas.microsoft.com/office/drawing/2014/main" id="{B8AF8BCF-88BD-B3B0-172C-F2C3DA760174}"/>
              </a:ext>
            </a:extLst>
          </p:cNvPr>
          <p:cNvSpPr/>
          <p:nvPr/>
        </p:nvSpPr>
        <p:spPr>
          <a:xfrm>
            <a:off x="8853004" y="5493891"/>
            <a:ext cx="4159795" cy="466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700"/>
            </a:pPr>
            <a:r>
              <a:rPr lang="en-US" sz="17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FIRST PATTERNS &amp; SAMPLES</a:t>
            </a:r>
            <a:endParaRPr lang="en-US" sz="17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465" name="Retângulo 464">
            <a:extLst>
              <a:ext uri="{FF2B5EF4-FFF2-40B4-BE49-F238E27FC236}">
                <a16:creationId xmlns:a16="http://schemas.microsoft.com/office/drawing/2014/main" id="{ABBB4965-7992-0510-4E36-7B7F1B3C3A84}"/>
              </a:ext>
            </a:extLst>
          </p:cNvPr>
          <p:cNvSpPr/>
          <p:nvPr/>
        </p:nvSpPr>
        <p:spPr>
          <a:xfrm>
            <a:off x="8853004" y="5973882"/>
            <a:ext cx="4159795" cy="5064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700"/>
            </a:pPr>
            <a:r>
              <a:rPr lang="en-US" sz="17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ONE FITTING </a:t>
            </a:r>
            <a:endParaRPr lang="en-US" sz="17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466" name="Retângulo 465">
            <a:extLst>
              <a:ext uri="{FF2B5EF4-FFF2-40B4-BE49-F238E27FC236}">
                <a16:creationId xmlns:a16="http://schemas.microsoft.com/office/drawing/2014/main" id="{3C501E1B-0624-3F52-C157-75962027CCD7}"/>
              </a:ext>
            </a:extLst>
          </p:cNvPr>
          <p:cNvSpPr/>
          <p:nvPr/>
        </p:nvSpPr>
        <p:spPr>
          <a:xfrm>
            <a:off x="8844982" y="6469982"/>
            <a:ext cx="4159795" cy="4743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700"/>
            </a:pPr>
            <a:r>
              <a:rPr lang="en-US" sz="17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ONE FIT ADJUSTMENT</a:t>
            </a:r>
            <a:endParaRPr lang="en-US" sz="17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467" name="Retângulo 466">
            <a:extLst>
              <a:ext uri="{FF2B5EF4-FFF2-40B4-BE49-F238E27FC236}">
                <a16:creationId xmlns:a16="http://schemas.microsoft.com/office/drawing/2014/main" id="{B1186217-F3B8-9806-8AD1-C8E3D24F4035}"/>
              </a:ext>
            </a:extLst>
          </p:cNvPr>
          <p:cNvSpPr/>
          <p:nvPr/>
        </p:nvSpPr>
        <p:spPr>
          <a:xfrm>
            <a:off x="8853003" y="6950707"/>
            <a:ext cx="4159795" cy="4350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700"/>
            </a:pPr>
            <a:r>
              <a:rPr lang="en-US" sz="17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ONE DUPLICATE PER STYLE</a:t>
            </a:r>
            <a:endParaRPr lang="en-US" sz="17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468" name="Retângulo 467">
            <a:extLst>
              <a:ext uri="{FF2B5EF4-FFF2-40B4-BE49-F238E27FC236}">
                <a16:creationId xmlns:a16="http://schemas.microsoft.com/office/drawing/2014/main" id="{CF301A2E-0ED4-FD10-5AAD-EAB571CD0431}"/>
              </a:ext>
            </a:extLst>
          </p:cNvPr>
          <p:cNvSpPr/>
          <p:nvPr/>
        </p:nvSpPr>
        <p:spPr>
          <a:xfrm>
            <a:off x="8853003" y="7385784"/>
            <a:ext cx="4159795" cy="4350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700"/>
            </a:pPr>
            <a:r>
              <a:rPr lang="en-US" sz="17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FINAL PATTERN</a:t>
            </a:r>
            <a:endParaRPr lang="en-US" sz="17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212</TotalTime>
  <Words>1737</Words>
  <Application>Microsoft Office PowerPoint</Application>
  <PresentationFormat>Personalizar</PresentationFormat>
  <Paragraphs>462</Paragraphs>
  <Slides>18</Slides>
  <Notes>18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18</vt:i4>
      </vt:variant>
    </vt:vector>
  </HeadingPairs>
  <TitlesOfParts>
    <vt:vector size="25" baseType="lpstr">
      <vt:lpstr>Roboto Light</vt:lpstr>
      <vt:lpstr>Calibri</vt:lpstr>
      <vt:lpstr>Arial</vt:lpstr>
      <vt:lpstr>Schibsted Grotesk</vt:lpstr>
      <vt:lpstr>Schibsted Grotesk Medium</vt:lpstr>
      <vt:lpstr>Schibsted Grotesk SemiBold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PRIORITIES</vt:lpstr>
      <vt:lpstr> PRIORITIES</vt:lpstr>
      <vt:lpstr>PRIORITIES</vt:lpstr>
      <vt:lpstr>PRIORITIES</vt:lpstr>
      <vt:lpstr>PRIORITIES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ESTÊVÃO SANTOS CAVALCANTE</cp:lastModifiedBy>
  <cp:revision>38</cp:revision>
  <dcterms:modified xsi:type="dcterms:W3CDTF">2026-01-13T13:33:24Z</dcterms:modified>
</cp:coreProperties>
</file>